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83" r:id="rId4"/>
    <p:sldId id="284" r:id="rId5"/>
    <p:sldId id="285" r:id="rId6"/>
    <p:sldId id="286" r:id="rId7"/>
    <p:sldId id="262" r:id="rId8"/>
    <p:sldId id="287" r:id="rId9"/>
    <p:sldId id="288" r:id="rId10"/>
    <p:sldId id="289" r:id="rId11"/>
    <p:sldId id="290" r:id="rId12"/>
    <p:sldId id="282" r:id="rId13"/>
    <p:sldId id="279" r:id="rId14"/>
    <p:sldId id="293" r:id="rId15"/>
    <p:sldId id="294" r:id="rId16"/>
    <p:sldId id="295" r:id="rId17"/>
    <p:sldId id="296" r:id="rId18"/>
    <p:sldId id="274" r:id="rId19"/>
    <p:sldId id="265" r:id="rId20"/>
    <p:sldId id="291" r:id="rId21"/>
    <p:sldId id="269" r:id="rId22"/>
    <p:sldId id="292" r:id="rId23"/>
    <p:sldId id="277" r:id="rId24"/>
    <p:sldId id="297" r:id="rId25"/>
    <p:sldId id="278" r:id="rId26"/>
    <p:sldId id="280" r:id="rId27"/>
  </p:sldIdLst>
  <p:sldSz cx="9144000" cy="6858000" type="screen4x3"/>
  <p:notesSz cx="6858000" cy="9144000"/>
  <p:defaultTextStyle>
    <a:defPPr>
      <a:defRPr lang="en-GB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742950" indent="-28575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1143000" indent="-228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600200" indent="-228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2057400" indent="-228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tchell Lehman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9171" autoAdjust="0"/>
  </p:normalViewPr>
  <p:slideViewPr>
    <p:cSldViewPr>
      <p:cViewPr varScale="1">
        <p:scale>
          <a:sx n="109" d="100"/>
          <a:sy n="109" d="100"/>
        </p:scale>
        <p:origin x="1680" y="114"/>
      </p:cViewPr>
      <p:guideLst>
        <p:guide orient="horz" pos="2160"/>
        <p:guide pos="2880"/>
      </p:guideLst>
    </p:cSldViewPr>
  </p:slideViewPr>
  <p:outlineViewPr>
    <p:cViewPr varScale="1">
      <p:scale>
        <a:sx n="170" d="200"/>
        <a:sy n="170" d="200"/>
      </p:scale>
      <p:origin x="-780" y="-84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AutoShape 1">
            <a:extLst>
              <a:ext uri="{FF2B5EF4-FFF2-40B4-BE49-F238E27FC236}">
                <a16:creationId xmlns:a16="http://schemas.microsoft.com/office/drawing/2014/main" id="{2E07DCF3-F173-425D-9D86-6A6E86B252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360" cap="sq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051" name="AutoShape 2">
            <a:extLst>
              <a:ext uri="{FF2B5EF4-FFF2-40B4-BE49-F238E27FC236}">
                <a16:creationId xmlns:a16="http://schemas.microsoft.com/office/drawing/2014/main" id="{646FD5A6-8010-4B4F-ADB5-D8D0B3581B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052" name="AutoShape 3">
            <a:extLst>
              <a:ext uri="{FF2B5EF4-FFF2-40B4-BE49-F238E27FC236}">
                <a16:creationId xmlns:a16="http://schemas.microsoft.com/office/drawing/2014/main" id="{1F3F9E50-4093-49C9-B97B-38ECAB80D8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053" name="AutoShape 4">
            <a:extLst>
              <a:ext uri="{FF2B5EF4-FFF2-40B4-BE49-F238E27FC236}">
                <a16:creationId xmlns:a16="http://schemas.microsoft.com/office/drawing/2014/main" id="{1B82A748-94CA-41FA-A2D4-680F8FBA98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054" name="Rectangle 5">
            <a:extLst>
              <a:ext uri="{FF2B5EF4-FFF2-40B4-BE49-F238E27FC236}">
                <a16:creationId xmlns:a16="http://schemas.microsoft.com/office/drawing/2014/main" id="{90188C8A-643D-4261-80D2-7F23F112337F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-11798300" y="-11796713"/>
            <a:ext cx="11791950" cy="12485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sp>
      <p:sp>
        <p:nvSpPr>
          <p:cNvPr id="2" name="Rectangle 6">
            <a:extLst>
              <a:ext uri="{FF2B5EF4-FFF2-40B4-BE49-F238E27FC236}">
                <a16:creationId xmlns:a16="http://schemas.microsoft.com/office/drawing/2014/main" id="{5BDCB3FD-B4D1-49B5-BFB2-82538A583499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 bwMode="auto">
          <a:xfrm>
            <a:off x="685800" y="4343400"/>
            <a:ext cx="5478463" cy="4106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 noProof="0"/>
          </a:p>
        </p:txBody>
      </p:sp>
    </p:spTree>
    <p:extLst>
      <p:ext uri="{BB962C8B-B14F-4D97-AF65-F5344CB8AC3E}">
        <p14:creationId xmlns:p14="http://schemas.microsoft.com/office/powerpoint/2010/main" val="386051936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1pPr>
    <a:lvl2pPr marL="742950" indent="-28575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2pPr>
    <a:lvl3pPr marL="11430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3pPr>
    <a:lvl4pPr marL="16002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4pPr>
    <a:lvl5pPr marL="20574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">
            <a:extLst>
              <a:ext uri="{FF2B5EF4-FFF2-40B4-BE49-F238E27FC236}">
                <a16:creationId xmlns:a16="http://schemas.microsoft.com/office/drawing/2014/main" id="{4F327A67-5650-4BD3-81A3-6B011FEE9D1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099" name="Rectangle 2">
            <a:extLst>
              <a:ext uri="{FF2B5EF4-FFF2-40B4-BE49-F238E27FC236}">
                <a16:creationId xmlns:a16="http://schemas.microsoft.com/office/drawing/2014/main" id="{EC7139AF-4ACF-4EB7-9E4B-8249C62E8C5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058422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1">
            <a:extLst>
              <a:ext uri="{FF2B5EF4-FFF2-40B4-BE49-F238E27FC236}">
                <a16:creationId xmlns:a16="http://schemas.microsoft.com/office/drawing/2014/main" id="{E6EF48F3-8CE6-4C13-827D-D12EDE7818C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14225588" y="-11796713"/>
            <a:ext cx="16649701" cy="1248886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0483" name="Rectangle 2">
            <a:extLst>
              <a:ext uri="{FF2B5EF4-FFF2-40B4-BE49-F238E27FC236}">
                <a16:creationId xmlns:a16="http://schemas.microsoft.com/office/drawing/2014/main" id="{51313D75-5109-4B5E-8C81-DE8F6169FE5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1638" cy="41100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799845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1">
            <a:extLst>
              <a:ext uri="{FF2B5EF4-FFF2-40B4-BE49-F238E27FC236}">
                <a16:creationId xmlns:a16="http://schemas.microsoft.com/office/drawing/2014/main" id="{E6EF48F3-8CE6-4C13-827D-D12EDE7818C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14225588" y="-11796713"/>
            <a:ext cx="16649701" cy="1248886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0483" name="Rectangle 2">
            <a:extLst>
              <a:ext uri="{FF2B5EF4-FFF2-40B4-BE49-F238E27FC236}">
                <a16:creationId xmlns:a16="http://schemas.microsoft.com/office/drawing/2014/main" id="{51313D75-5109-4B5E-8C81-DE8F6169FE5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1638" cy="41100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223652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14225588" y="-11796713"/>
            <a:ext cx="16646526" cy="124856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Crack: https://www.istockphoto.com/jp/</a:t>
            </a:r>
            <a:r>
              <a:rPr lang="ja-JP" altLang="en-US" dirty="0"/>
              <a:t>ベクター</a:t>
            </a:r>
            <a:r>
              <a:rPr lang="en-US" altLang="ja-JP" dirty="0"/>
              <a:t>/</a:t>
            </a:r>
            <a:r>
              <a:rPr lang="ja-JP" altLang="en-US" dirty="0"/>
              <a:t>クラックにダム</a:t>
            </a:r>
            <a:r>
              <a:rPr lang="en-US" altLang="ja-JP" dirty="0"/>
              <a:t>-</a:t>
            </a:r>
            <a:r>
              <a:rPr lang="en-US" dirty="0"/>
              <a:t>gm486894653-38938542</a:t>
            </a:r>
          </a:p>
        </p:txBody>
      </p:sp>
    </p:spTree>
    <p:extLst>
      <p:ext uri="{BB962C8B-B14F-4D97-AF65-F5344CB8AC3E}">
        <p14:creationId xmlns:p14="http://schemas.microsoft.com/office/powerpoint/2010/main" val="4545763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">
            <a:extLst>
              <a:ext uri="{FF2B5EF4-FFF2-40B4-BE49-F238E27FC236}">
                <a16:creationId xmlns:a16="http://schemas.microsoft.com/office/drawing/2014/main" id="{38A0A387-EF5A-4916-A65C-56612A86C9B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14225588" y="-11796713"/>
            <a:ext cx="16649701" cy="1248886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9699" name="Rectangle 2">
            <a:extLst>
              <a:ext uri="{FF2B5EF4-FFF2-40B4-BE49-F238E27FC236}">
                <a16:creationId xmlns:a16="http://schemas.microsoft.com/office/drawing/2014/main" id="{0646A49C-901A-42A9-B7EF-1835A7D26E8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1638" cy="41100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558165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1">
            <a:extLst>
              <a:ext uri="{FF2B5EF4-FFF2-40B4-BE49-F238E27FC236}">
                <a16:creationId xmlns:a16="http://schemas.microsoft.com/office/drawing/2014/main" id="{4CC8FD6D-0717-492F-A19F-9EEC4B02285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14225588" y="-11796713"/>
            <a:ext cx="16649701" cy="1248886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1747" name="Rectangle 2">
            <a:extLst>
              <a:ext uri="{FF2B5EF4-FFF2-40B4-BE49-F238E27FC236}">
                <a16:creationId xmlns:a16="http://schemas.microsoft.com/office/drawing/2014/main" id="{780B81EC-676A-48C5-8DE7-DAC6DF99FAA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1638" cy="41100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/>
              <a:t>Minnow and whale for importance? (use animation/pictures)</a:t>
            </a:r>
          </a:p>
        </p:txBody>
      </p:sp>
    </p:spTree>
    <p:extLst>
      <p:ext uri="{BB962C8B-B14F-4D97-AF65-F5344CB8AC3E}">
        <p14:creationId xmlns:p14="http://schemas.microsoft.com/office/powerpoint/2010/main" val="16115438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1">
            <a:extLst>
              <a:ext uri="{FF2B5EF4-FFF2-40B4-BE49-F238E27FC236}">
                <a16:creationId xmlns:a16="http://schemas.microsoft.com/office/drawing/2014/main" id="{4CC8FD6D-0717-492F-A19F-9EEC4B02285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14225588" y="-11796713"/>
            <a:ext cx="16649701" cy="1248886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1747" name="Rectangle 2">
            <a:extLst>
              <a:ext uri="{FF2B5EF4-FFF2-40B4-BE49-F238E27FC236}">
                <a16:creationId xmlns:a16="http://schemas.microsoft.com/office/drawing/2014/main" id="{780B81EC-676A-48C5-8DE7-DAC6DF99FAA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1638" cy="41100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/>
              <a:t>Minnow and whale for importance? (use animation/pictures)</a:t>
            </a:r>
          </a:p>
        </p:txBody>
      </p:sp>
    </p:spTree>
    <p:extLst>
      <p:ext uri="{BB962C8B-B14F-4D97-AF65-F5344CB8AC3E}">
        <p14:creationId xmlns:p14="http://schemas.microsoft.com/office/powerpoint/2010/main" val="37996846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1">
            <a:extLst>
              <a:ext uri="{FF2B5EF4-FFF2-40B4-BE49-F238E27FC236}">
                <a16:creationId xmlns:a16="http://schemas.microsoft.com/office/drawing/2014/main" id="{4CC8FD6D-0717-492F-A19F-9EEC4B02285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14225588" y="-11796713"/>
            <a:ext cx="16649701" cy="1248886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1747" name="Rectangle 2">
            <a:extLst>
              <a:ext uri="{FF2B5EF4-FFF2-40B4-BE49-F238E27FC236}">
                <a16:creationId xmlns:a16="http://schemas.microsoft.com/office/drawing/2014/main" id="{780B81EC-676A-48C5-8DE7-DAC6DF99FAA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1638" cy="41100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 dirty="0"/>
              <a:t>Minnow and whale for importance? (use animation/pictures)</a:t>
            </a:r>
          </a:p>
        </p:txBody>
      </p:sp>
    </p:spTree>
    <p:extLst>
      <p:ext uri="{BB962C8B-B14F-4D97-AF65-F5344CB8AC3E}">
        <p14:creationId xmlns:p14="http://schemas.microsoft.com/office/powerpoint/2010/main" val="319731723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1">
            <a:extLst>
              <a:ext uri="{FF2B5EF4-FFF2-40B4-BE49-F238E27FC236}">
                <a16:creationId xmlns:a16="http://schemas.microsoft.com/office/drawing/2014/main" id="{4CC8FD6D-0717-492F-A19F-9EEC4B02285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14225588" y="-11796713"/>
            <a:ext cx="16649701" cy="1248886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1747" name="Rectangle 2">
            <a:extLst>
              <a:ext uri="{FF2B5EF4-FFF2-40B4-BE49-F238E27FC236}">
                <a16:creationId xmlns:a16="http://schemas.microsoft.com/office/drawing/2014/main" id="{780B81EC-676A-48C5-8DE7-DAC6DF99FAA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1638" cy="41100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/>
              <a:t>Minnow and whale for importance? (use animation/pictures)</a:t>
            </a:r>
          </a:p>
        </p:txBody>
      </p:sp>
    </p:spTree>
    <p:extLst>
      <p:ext uri="{BB962C8B-B14F-4D97-AF65-F5344CB8AC3E}">
        <p14:creationId xmlns:p14="http://schemas.microsoft.com/office/powerpoint/2010/main" val="16115438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1">
            <a:extLst>
              <a:ext uri="{FF2B5EF4-FFF2-40B4-BE49-F238E27FC236}">
                <a16:creationId xmlns:a16="http://schemas.microsoft.com/office/drawing/2014/main" id="{D2693CD3-D9AA-4EB1-AC82-F635FF47C1C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14225588" y="-11796713"/>
            <a:ext cx="16649701" cy="1248886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5843" name="Rectangle 2">
            <a:extLst>
              <a:ext uri="{FF2B5EF4-FFF2-40B4-BE49-F238E27FC236}">
                <a16:creationId xmlns:a16="http://schemas.microsoft.com/office/drawing/2014/main" id="{2FB2E64E-D4F1-4198-A66F-8B43C56A61B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1638" cy="41100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4559234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14225588" y="-11796713"/>
            <a:ext cx="16646526" cy="124856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Red Question Mark: https://clipartix.com/questions-clipart-image-29220/</a:t>
            </a:r>
          </a:p>
          <a:p>
            <a:r>
              <a:rPr lang="en-US" dirty="0"/>
              <a:t>Black Pair:</a:t>
            </a:r>
            <a:r>
              <a:rPr lang="en-US" baseline="0" dirty="0"/>
              <a:t> https://veritasdomain.files.wordpress.com/2016/02/question-mark-blackandwhite.png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23247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1">
            <a:extLst>
              <a:ext uri="{FF2B5EF4-FFF2-40B4-BE49-F238E27FC236}">
                <a16:creationId xmlns:a16="http://schemas.microsoft.com/office/drawing/2014/main" id="{411F2F89-D186-4D3E-B993-7EEEA2DD334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147" name="Rectangle 2">
            <a:extLst>
              <a:ext uri="{FF2B5EF4-FFF2-40B4-BE49-F238E27FC236}">
                <a16:creationId xmlns:a16="http://schemas.microsoft.com/office/drawing/2014/main" id="{65BD46A3-9B3B-4746-8B97-5FDD6BB4905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7295301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1">
            <a:extLst>
              <a:ext uri="{FF2B5EF4-FFF2-40B4-BE49-F238E27FC236}">
                <a16:creationId xmlns:a16="http://schemas.microsoft.com/office/drawing/2014/main" id="{3DF39B1F-FAFF-410B-BF62-B4B5839E247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14225588" y="-11796713"/>
            <a:ext cx="16649701" cy="1248886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7107" name="Rectangle 2">
            <a:extLst>
              <a:ext uri="{FF2B5EF4-FFF2-40B4-BE49-F238E27FC236}">
                <a16:creationId xmlns:a16="http://schemas.microsoft.com/office/drawing/2014/main" id="{1F751A58-CAED-4639-9757-E2322EDFCF1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1638" cy="41100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/>
              <a:t>Weight: value of customer,</a:t>
            </a:r>
          </a:p>
          <a:p>
            <a:r>
              <a:rPr lang="en-US" altLang="en-US"/>
              <a:t>MAIN IDEA: Minimize resources while maximizing cost</a:t>
            </a:r>
          </a:p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97726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1">
            <a:extLst>
              <a:ext uri="{FF2B5EF4-FFF2-40B4-BE49-F238E27FC236}">
                <a16:creationId xmlns:a16="http://schemas.microsoft.com/office/drawing/2014/main" id="{40B821FE-1F2E-4B71-9C7A-13FB107BFE6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14225588" y="-11796713"/>
            <a:ext cx="16649701" cy="1248886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3795" name="Rectangle 2">
            <a:extLst>
              <a:ext uri="{FF2B5EF4-FFF2-40B4-BE49-F238E27FC236}">
                <a16:creationId xmlns:a16="http://schemas.microsoft.com/office/drawing/2014/main" id="{D32D8D5E-6ADD-46AB-A0F1-5B262B71A3C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1638" cy="41100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 dirty="0"/>
              <a:t>Weight: http://www.clker.com/clipart-weight.html</a:t>
            </a:r>
          </a:p>
          <a:p>
            <a:r>
              <a:rPr lang="en-US" altLang="en-US" dirty="0"/>
              <a:t>Hospital:</a:t>
            </a:r>
            <a:r>
              <a:rPr lang="en-US" altLang="en-US" baseline="0" dirty="0"/>
              <a:t> http://cliparts.co/clipart/2332315</a:t>
            </a:r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93171833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14225588" y="-11796713"/>
            <a:ext cx="16646526" cy="124856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Cup:</a:t>
            </a:r>
            <a:r>
              <a:rPr lang="en-US" baseline="0"/>
              <a:t> https://fineartamerica.com/featured/1-water-overflowing-cup-zing-images.html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916750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14225588" y="-11796713"/>
            <a:ext cx="16646526" cy="124856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Homemade graph, Wyatt Ward.</a:t>
            </a:r>
          </a:p>
          <a:p>
            <a:r>
              <a:rPr lang="en-US" dirty="0"/>
              <a:t>I think I need to re-label </a:t>
            </a:r>
            <a:r>
              <a:rPr lang="en-US"/>
              <a:t>the axes?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571587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14225588" y="-11796713"/>
            <a:ext cx="16646526" cy="124856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Money</a:t>
            </a:r>
            <a:r>
              <a:rPr lang="en-US" baseline="0"/>
              <a:t> pile: https://pixabay.com/vectors/cash-finance-financial-green-ideas-1296584/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123525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14225588" y="-11796713"/>
            <a:ext cx="16646526" cy="124856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92737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">
            <a:extLst>
              <a:ext uri="{FF2B5EF4-FFF2-40B4-BE49-F238E27FC236}">
                <a16:creationId xmlns:a16="http://schemas.microsoft.com/office/drawing/2014/main" id="{C74D9F74-1B4D-4C56-B365-A5D4F0BFA46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D5A398CF-BF95-4759-9F7A-7CB95E3790D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 dirty="0"/>
              <a:t>Power</a:t>
            </a:r>
            <a:r>
              <a:rPr lang="en-US" altLang="en-US" baseline="0" dirty="0"/>
              <a:t> Plant: </a:t>
            </a:r>
            <a:r>
              <a:rPr lang="en-US" altLang="en-US" dirty="0"/>
              <a:t>https://www.kissclipart.com/factory-clipart-car-citron-factory-vvucrf/</a:t>
            </a:r>
          </a:p>
          <a:p>
            <a:r>
              <a:rPr lang="en-US" altLang="en-US" dirty="0"/>
              <a:t>Transformer:</a:t>
            </a:r>
            <a:r>
              <a:rPr lang="en-US" altLang="en-US" baseline="0" dirty="0"/>
              <a:t> https://www.vippng.com/preview/ihxJJRR_distribution-transformer-electrical-steel-electrical-transformer-transformer-icon/</a:t>
            </a:r>
          </a:p>
          <a:p>
            <a:r>
              <a:rPr lang="en-US" altLang="en-US" dirty="0"/>
              <a:t>PFW: https://pfw.photoshelter.com/galleries/invited_galleries/C0000FUIbLB60jMk/C0000li9qCfTuVD0/C0000pVy0Bv0b1tw/C00005m_PfwyMB3w/C0000QADZPeyIyt8/G0000Kl4b_HiQrB0/Full-Color</a:t>
            </a:r>
          </a:p>
        </p:txBody>
      </p:sp>
    </p:spTree>
    <p:extLst>
      <p:ext uri="{BB962C8B-B14F-4D97-AF65-F5344CB8AC3E}">
        <p14:creationId xmlns:p14="http://schemas.microsoft.com/office/powerpoint/2010/main" val="2489906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">
            <a:extLst>
              <a:ext uri="{FF2B5EF4-FFF2-40B4-BE49-F238E27FC236}">
                <a16:creationId xmlns:a16="http://schemas.microsoft.com/office/drawing/2014/main" id="{C74D9F74-1B4D-4C56-B365-A5D4F0BFA46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D5A398CF-BF95-4759-9F7A-7CB95E3790D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77651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">
            <a:extLst>
              <a:ext uri="{FF2B5EF4-FFF2-40B4-BE49-F238E27FC236}">
                <a16:creationId xmlns:a16="http://schemas.microsoft.com/office/drawing/2014/main" id="{C74D9F74-1B4D-4C56-B365-A5D4F0BFA46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D5A398CF-BF95-4759-9F7A-7CB95E3790D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 dirty="0"/>
              <a:t>Cascading failure</a:t>
            </a:r>
          </a:p>
        </p:txBody>
      </p:sp>
    </p:spTree>
    <p:extLst>
      <p:ext uri="{BB962C8B-B14F-4D97-AF65-F5344CB8AC3E}">
        <p14:creationId xmlns:p14="http://schemas.microsoft.com/office/powerpoint/2010/main" val="19346377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">
            <a:extLst>
              <a:ext uri="{FF2B5EF4-FFF2-40B4-BE49-F238E27FC236}">
                <a16:creationId xmlns:a16="http://schemas.microsoft.com/office/drawing/2014/main" id="{C74D9F74-1B4D-4C56-B365-A5D4F0BFA46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D5A398CF-BF95-4759-9F7A-7CB95E3790D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896447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1">
            <a:extLst>
              <a:ext uri="{FF2B5EF4-FFF2-40B4-BE49-F238E27FC236}">
                <a16:creationId xmlns:a16="http://schemas.microsoft.com/office/drawing/2014/main" id="{C5E0F44D-C2F3-4E79-BABB-F720A4BB64E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8435" name="Rectangle 2">
            <a:extLst>
              <a:ext uri="{FF2B5EF4-FFF2-40B4-BE49-F238E27FC236}">
                <a16:creationId xmlns:a16="http://schemas.microsoft.com/office/drawing/2014/main" id="{8CA5DBD9-743A-4D8D-ACEF-CB428EE162F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812005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1">
            <a:extLst>
              <a:ext uri="{FF2B5EF4-FFF2-40B4-BE49-F238E27FC236}">
                <a16:creationId xmlns:a16="http://schemas.microsoft.com/office/drawing/2014/main" id="{E6EF48F3-8CE6-4C13-827D-D12EDE7818C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14225588" y="-11796713"/>
            <a:ext cx="16649701" cy="1248886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0483" name="Rectangle 2">
            <a:extLst>
              <a:ext uri="{FF2B5EF4-FFF2-40B4-BE49-F238E27FC236}">
                <a16:creationId xmlns:a16="http://schemas.microsoft.com/office/drawing/2014/main" id="{51313D75-5109-4B5E-8C81-DE8F6169FE5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1638" cy="41100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88212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1">
            <a:extLst>
              <a:ext uri="{FF2B5EF4-FFF2-40B4-BE49-F238E27FC236}">
                <a16:creationId xmlns:a16="http://schemas.microsoft.com/office/drawing/2014/main" id="{E6EF48F3-8CE6-4C13-827D-D12EDE7818C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14225588" y="-11796713"/>
            <a:ext cx="16649701" cy="1248886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0483" name="Rectangle 2">
            <a:extLst>
              <a:ext uri="{FF2B5EF4-FFF2-40B4-BE49-F238E27FC236}">
                <a16:creationId xmlns:a16="http://schemas.microsoft.com/office/drawing/2014/main" id="{51313D75-5109-4B5E-8C81-DE8F6169FE5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1638" cy="41100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951367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4C481F-E8E2-4CA3-8DE0-D9C6692392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E157BCD-ED01-4470-8F74-62F3AB9E7D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10B9C1A-5009-40C6-A767-CDBC6B7E322D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A0ED143-628A-4ED9-8955-6724B6E7F797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A743FA1-DBD0-48DB-86DE-F776B7D5DE30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54E3E2E-4CC5-4A1B-A571-6D51FFBD430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820743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F0444-0EC3-4B28-9CE1-897A67397E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1308EB-5005-41C3-9A88-FB478E394F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14A643A-FE04-4F1F-9151-333BB36FFD86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B60BA57-3752-4781-9B9B-399ABE4E37E2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689CBE3-F070-4528-A538-773E8B25E9B8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564BEBA-D96C-40D0-AFDF-9F4E373390E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37011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D6F9B99-051D-40BD-B1BB-E95EC13B1CC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624638" y="274638"/>
            <a:ext cx="2054225" cy="584358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8EE2DF3-94D1-4556-9623-F073658892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5038" cy="584358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B106222-18D1-40A8-843B-C1AA04C7E0BF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4F49FD7-CCCD-4235-802F-D61D1D86B514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10C611A-F33B-447F-B20F-A110328FCB45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585C4D-30DE-4D1D-9A9B-90CFBA989C0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52494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792E3-C987-4376-9A0A-530BBBB697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1663" cy="113506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15878402-DF70-484C-8DC5-D0159F495A38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C43D6587-A97A-4C21-B535-9A502BD8B4C3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9F99ACD4-C584-4331-A36C-CC69DF4E89E0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A5CBD26-BF9D-44BD-8D17-E3059475576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428429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E78BC-F8D8-429A-B922-F0CAD3C8CC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7101DE-9AB1-4ECB-AFB4-9A58DFF49F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6191A85-11DC-4A1F-9F18-B24650DCFF58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7442DDF-B614-42ED-A619-3F3FC8D3688B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5918FCD-A7AA-49AB-BB29-FFF5CAAF5947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0DF3687-2394-4238-B6CE-850A8F6B0C3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233573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CF07F4-3825-4273-BDCF-1488B2D079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52E769-CDC9-46B6-B132-4C9AAC58AE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095A318-5907-4E5C-8904-13CBB9BC85E1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867B054-7090-4D0B-87D0-12AE99C8987D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D4EFB59-2EFF-4D4A-9252-45067B571A86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6808200-C367-41B3-865A-90FD78AE4BE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592189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A6C2A-E285-471F-90A1-3A169BB07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2F4E40-A09D-487B-805B-E4B7F1A697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3838" cy="45180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CD8E4B-BF15-478B-8930-A88A29BFEE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3438" y="1600200"/>
            <a:ext cx="4035425" cy="45180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3100D90A-D361-4C87-B27E-65C696B66AD1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8165016C-01AE-46E8-A3B6-9D161A370811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1580D3E7-91D1-476F-B7D1-85AB7502677A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C59E69-CFE5-4DA2-A514-6FD42788FCD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64573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7C44F5-4428-4B3D-9BC5-1368AB07D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778E93-8F61-46CC-BB74-4E618436AF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0BE875-F40F-46E3-9E67-4D3F31E759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42E9B3D-FC57-42D7-A224-4802AC99B9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E242330-2E96-44DD-946F-BF8EC39E452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BE168411-D0D6-4E4F-A6D9-FFA0E65B80A9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9C80C45E-110B-4C37-AC4B-3BE3C832B864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C655F40F-2895-47F6-8D1D-9CBFA856D69E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85B83A3-2F7D-47F9-8823-66ADDEAD211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378460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4A7E7E-DF07-4A50-96CF-9A67BCA22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25AD879A-A923-47A4-AB5B-9B3025D92E0A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B530730A-8086-474B-AFFA-AE74BB4A8CFB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F655601B-BDBE-41FE-96F9-2DDD31424690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DFC1B4D-89A5-4F46-8CE6-98148D4F544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23285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52D330CC-B259-49CC-9AE2-5396AF976273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DE25CABF-42DE-413B-83D8-99270313F916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961ACBF5-9864-4E97-86FB-A17E96422537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85633F2-2255-48A4-8EAB-C7BDC346686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137647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4EFB5-2413-4499-987C-3BF5028CBA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9E267A-975F-4DF3-AACF-51DA50E0DC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2668BB-8EE2-4A5A-84D3-E8D1135E07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8F764C62-0F40-445B-97A7-A1777E29E400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F23F977A-C46D-4E93-BC48-1380CEA1DAFF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39939BD1-E7A7-419F-9A27-46F777BDDC3D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5EC9D81-2180-4520-ADE0-C190BE327D6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38242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4C5078-43CC-4E67-9E94-823A51922A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98A14DB-D89B-417F-B309-C0047AAA024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08E1B0-30C0-435D-9F80-4F2FA003F1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1021CEE-3066-4FDA-B24D-D1998B5F0A23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5796245F-49E9-488C-8386-0B666F5D28D0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384893A1-3652-4409-9041-FCE7DE42CD62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1A7C11E-17A6-4091-86FB-63E140BE8A8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738262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000000"/>
            </a:gs>
            <a:gs pos="100000">
              <a:srgbClr val="2A6099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>
            <a:extLst>
              <a:ext uri="{FF2B5EF4-FFF2-40B4-BE49-F238E27FC236}">
                <a16:creationId xmlns:a16="http://schemas.microsoft.com/office/drawing/2014/main" id="{6D2489D5-A4C7-423B-AECB-EA05755305E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1663" cy="1135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title text format</a:t>
            </a:r>
          </a:p>
        </p:txBody>
      </p:sp>
      <p:sp>
        <p:nvSpPr>
          <p:cNvPr id="1027" name="Rectangle 2">
            <a:extLst>
              <a:ext uri="{FF2B5EF4-FFF2-40B4-BE49-F238E27FC236}">
                <a16:creationId xmlns:a16="http://schemas.microsoft.com/office/drawing/2014/main" id="{7B22565C-28DA-49E1-886A-64E367A548B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1663" cy="4518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outline text format</a:t>
            </a:r>
          </a:p>
          <a:p>
            <a:pPr lvl="1"/>
            <a:r>
              <a:rPr lang="en-GB" altLang="en-US"/>
              <a:t>Second Outline Level</a:t>
            </a:r>
          </a:p>
          <a:p>
            <a:pPr lvl="2"/>
            <a:r>
              <a:rPr lang="en-GB" altLang="en-US"/>
              <a:t>Third Outline Level</a:t>
            </a:r>
          </a:p>
          <a:p>
            <a:pPr lvl="3"/>
            <a:r>
              <a:rPr lang="en-GB" altLang="en-US"/>
              <a:t>Fourth Outline Level</a:t>
            </a:r>
          </a:p>
          <a:p>
            <a:pPr lvl="4"/>
            <a:r>
              <a:rPr lang="en-GB" altLang="en-US"/>
              <a:t>Fifth Outline Level</a:t>
            </a:r>
          </a:p>
          <a:p>
            <a:pPr lvl="4"/>
            <a:r>
              <a:rPr lang="en-GB" altLang="en-US"/>
              <a:t>Sixth Outline Level</a:t>
            </a:r>
          </a:p>
          <a:p>
            <a:pPr lvl="4"/>
            <a:r>
              <a:rPr lang="en-GB" altLang="en-US"/>
              <a:t>Seventh Outline Level</a:t>
            </a:r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DACFF99D-F3C7-486C-A3D7-DA78E8B0DF22}"/>
              </a:ext>
            </a:extLst>
          </p:cNvPr>
          <p:cNvSpPr>
            <a:spLocks noGrp="1" noChangeArrowheads="1"/>
          </p:cNvSpPr>
          <p:nvPr>
            <p:ph type="dt"/>
          </p:nvPr>
        </p:nvSpPr>
        <p:spPr bwMode="auto">
          <a:xfrm>
            <a:off x="457200" y="6245225"/>
            <a:ext cx="2125663" cy="468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eaLnBrk="1" hangingPunct="1">
              <a:buClrTx/>
              <a:buSzPct val="100000"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5F3031F1-CE71-48B8-96E2-CEE3821E5E42}"/>
              </a:ext>
            </a:extLst>
          </p:cNvPr>
          <p:cNvSpPr>
            <a:spLocks noGrp="1" noChangeArrowheads="1"/>
          </p:cNvSpPr>
          <p:nvPr>
            <p:ph type="ftr"/>
          </p:nvPr>
        </p:nvSpPr>
        <p:spPr bwMode="auto">
          <a:xfrm>
            <a:off x="3124200" y="6245225"/>
            <a:ext cx="2887663" cy="468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buClrTx/>
              <a:buSzPct val="100000"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34BE5A16-467E-4982-9F6A-AA878CF577EE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 bwMode="auto">
          <a:xfrm>
            <a:off x="6553200" y="6245225"/>
            <a:ext cx="2125663" cy="468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r" eaLnBrk="1" hangingPunct="1">
              <a:buClrTx/>
              <a:buSzPct val="100000"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8C4EBBC4-9989-462C-8D0A-B53A2CD9416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 kern="1200">
          <a:solidFill>
            <a:srgbClr val="FFFFFF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FFFFFF"/>
          </a:solidFill>
          <a:latin typeface="Arial" panose="020B0604020202020204" pitchFamily="34" charset="0"/>
          <a:cs typeface="Arial" panose="020B0604020202020204" pitchFamily="34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FFFFFF"/>
          </a:solidFill>
          <a:latin typeface="Arial" panose="020B0604020202020204" pitchFamily="34" charset="0"/>
          <a:cs typeface="Arial" panose="020B0604020202020204" pitchFamily="34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FFFFFF"/>
          </a:solidFill>
          <a:latin typeface="Arial" panose="020B0604020202020204" pitchFamily="34" charset="0"/>
          <a:cs typeface="Arial" panose="020B0604020202020204" pitchFamily="34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FFFFFF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2514600" indent="-228600" algn="ctr" defTabSz="457200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FFFFFF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2971800" indent="-228600" algn="ctr" defTabSz="457200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FFFFFF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3429000" indent="-228600" algn="ctr" defTabSz="457200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FFFFFF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3886200" indent="-228600" algn="ctr" defTabSz="457200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FFFFFF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342900" indent="-342900" algn="l" defTabSz="457200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 kern="1200">
          <a:solidFill>
            <a:srgbClr val="FFFFFF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 kern="1200">
          <a:solidFill>
            <a:srgbClr val="FFFFFF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 kern="1200">
          <a:solidFill>
            <a:srgbClr val="FFFFFF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FFFFFF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FFFFFF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9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2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9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2.png"/><Relationship Id="rId4" Type="http://schemas.openxmlformats.org/officeDocument/2006/relationships/image" Target="../media/image5.png"/><Relationship Id="rId9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9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8.pn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s://pixabay.com/vectors/cash-finance-financial-green-ideas-1296584/" TargetMode="External"/><Relationship Id="rId13" Type="http://schemas.openxmlformats.org/officeDocument/2006/relationships/hyperlink" Target="https://picsart.com/hashtag/hacker/popular-stickers" TargetMode="External"/><Relationship Id="rId3" Type="http://schemas.openxmlformats.org/officeDocument/2006/relationships/hyperlink" Target="https://www.kissclipart.com/factory-clipart-car-citron-factory-vvucrf/" TargetMode="External"/><Relationship Id="rId7" Type="http://schemas.openxmlformats.org/officeDocument/2006/relationships/hyperlink" Target="https://fineartamerica.com/featured/1-water-overflowing-cup-zing-images.html" TargetMode="External"/><Relationship Id="rId12" Type="http://schemas.openxmlformats.org/officeDocument/2006/relationships/hyperlink" Target="http://cliparts.co/clipart/2332315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clker.com/clipart-weight.html" TargetMode="External"/><Relationship Id="rId11" Type="http://schemas.openxmlformats.org/officeDocument/2006/relationships/hyperlink" Target="http://www.clker.com/clipart-orange-house-2.html" TargetMode="External"/><Relationship Id="rId5" Type="http://schemas.openxmlformats.org/officeDocument/2006/relationships/hyperlink" Target="https://pfw.photoshelter.com/galleries/invited_galleries/C0000FUIbLB60jMk/C0000li9qCfTuVD0/C0000pVy0Bv0b1tw/C00005m_PfwyMB3w/C0000QADZPeyIyt8/G0000Kl4b_HiQrB0/Full-Color" TargetMode="External"/><Relationship Id="rId15" Type="http://schemas.openxmlformats.org/officeDocument/2006/relationships/hyperlink" Target="https://www.istockphoto.com/jp/%E3%83%99%E3%82%AF%E3%82%BF%E3%83%BC/%E3%82%AF%E3%83%A9%E3%83%83%E3%82%AF%E3%81%AB%E3%83%80%E3%83%A0-gm486894653-38938542" TargetMode="External"/><Relationship Id="rId10" Type="http://schemas.openxmlformats.org/officeDocument/2006/relationships/hyperlink" Target="https://clipartix.com/questions-clipart/" TargetMode="External"/><Relationship Id="rId4" Type="http://schemas.openxmlformats.org/officeDocument/2006/relationships/hyperlink" Target="https://www.vippng.com/preview/ihxJJRR_distribution-transformer-electrical-steel-electrical-transformer-transformer-icon/" TargetMode="External"/><Relationship Id="rId9" Type="http://schemas.openxmlformats.org/officeDocument/2006/relationships/hyperlink" Target="https://veritasdomain.files.wordpress.com/2016/02/question-mark-blackandwhite.png" TargetMode="External"/><Relationship Id="rId14" Type="http://schemas.openxmlformats.org/officeDocument/2006/relationships/hyperlink" Target="http://www.clker.com/cliparts/r/K/T/F/J/l/cartoon-thought-bubble-md.png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000000"/>
            </a:gs>
            <a:gs pos="100000">
              <a:srgbClr val="2A6099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1">
            <a:extLst>
              <a:ext uri="{FF2B5EF4-FFF2-40B4-BE49-F238E27FC236}">
                <a16:creationId xmlns:a16="http://schemas.microsoft.com/office/drawing/2014/main" id="{FBE26D11-A367-4C46-A73C-D6CD4E4EE28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en-US"/>
              <a:t>Smart Grid Vulnerability Analysis Methods</a:t>
            </a:r>
          </a:p>
        </p:txBody>
      </p:sp>
      <p:sp>
        <p:nvSpPr>
          <p:cNvPr id="3075" name="Rectangle 2">
            <a:extLst>
              <a:ext uri="{FF2B5EF4-FFF2-40B4-BE49-F238E27FC236}">
                <a16:creationId xmlns:a16="http://schemas.microsoft.com/office/drawing/2014/main" id="{2D8D4B16-1829-4E00-8CF0-033FCE1D3B31}"/>
              </a:ext>
            </a:extLst>
          </p:cNvPr>
          <p:cNvSpPr>
            <a:spLocks noGrp="1" noChangeArrowheads="1"/>
          </p:cNvSpPr>
          <p:nvPr>
            <p:ph type="subTitle" idx="4294967295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pPr marL="0" indent="0" algn="ctr" eaLnBrk="1" hangingPunct="1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en-US"/>
              <a:t>Nyffeler, Lehman, Ward</a:t>
            </a:r>
          </a:p>
        </p:txBody>
      </p:sp>
    </p:spTree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000000"/>
            </a:gs>
            <a:gs pos="100000">
              <a:srgbClr val="2A6099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1752600"/>
            <a:ext cx="1835055" cy="1670449"/>
          </a:xfrm>
          <a:prstGeom prst="rect">
            <a:avLst/>
          </a:prstGeom>
        </p:spPr>
      </p:pic>
      <p:sp>
        <p:nvSpPr>
          <p:cNvPr id="19458" name="Rectangle 1">
            <a:extLst>
              <a:ext uri="{FF2B5EF4-FFF2-40B4-BE49-F238E27FC236}">
                <a16:creationId xmlns:a16="http://schemas.microsoft.com/office/drawing/2014/main" id="{4956DBD5-FE16-495C-A8F7-84C7DD90F3B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4838" cy="1138237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en-US" dirty="0"/>
              <a:t>Cascade: an Example</a:t>
            </a:r>
          </a:p>
        </p:txBody>
      </p:sp>
      <p:sp>
        <p:nvSpPr>
          <p:cNvPr id="19459" name="Text Box 3">
            <a:extLst>
              <a:ext uri="{FF2B5EF4-FFF2-40B4-BE49-F238E27FC236}">
                <a16:creationId xmlns:a16="http://schemas.microsoft.com/office/drawing/2014/main" id="{72FA1692-97B6-48BB-97B1-2780BF2E3F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43800" y="1981200"/>
            <a:ext cx="14478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/>
              <a:t>Transformer</a:t>
            </a:r>
          </a:p>
        </p:txBody>
      </p:sp>
      <p:sp>
        <p:nvSpPr>
          <p:cNvPr id="19460" name="Text Box 4">
            <a:extLst>
              <a:ext uri="{FF2B5EF4-FFF2-40B4-BE49-F238E27FC236}">
                <a16:creationId xmlns:a16="http://schemas.microsoft.com/office/drawing/2014/main" id="{88C7B366-A0B8-43E5-B496-E13579343E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72400" y="4648200"/>
            <a:ext cx="12192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/>
              <a:t>Generator</a:t>
            </a:r>
          </a:p>
        </p:txBody>
      </p:sp>
      <p:sp>
        <p:nvSpPr>
          <p:cNvPr id="19492" name="Text Box 15">
            <a:extLst>
              <a:ext uri="{FF2B5EF4-FFF2-40B4-BE49-F238E27FC236}">
                <a16:creationId xmlns:a16="http://schemas.microsoft.com/office/drawing/2014/main" id="{05B22757-B497-4725-8598-9B0F3CBEE0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19600" y="4191000"/>
            <a:ext cx="3048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/>
              <a:t>1</a:t>
            </a:r>
          </a:p>
        </p:txBody>
      </p:sp>
      <p:sp>
        <p:nvSpPr>
          <p:cNvPr id="19490" name="Text Box 16">
            <a:extLst>
              <a:ext uri="{FF2B5EF4-FFF2-40B4-BE49-F238E27FC236}">
                <a16:creationId xmlns:a16="http://schemas.microsoft.com/office/drawing/2014/main" id="{B7E3BAEF-17D4-495B-B91A-559C5B4ECB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4267200"/>
            <a:ext cx="3048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/>
              <a:t>3</a:t>
            </a:r>
          </a:p>
        </p:txBody>
      </p:sp>
      <p:sp>
        <p:nvSpPr>
          <p:cNvPr id="19488" name="Text Box 17">
            <a:extLst>
              <a:ext uri="{FF2B5EF4-FFF2-40B4-BE49-F238E27FC236}">
                <a16:creationId xmlns:a16="http://schemas.microsoft.com/office/drawing/2014/main" id="{6EEE8006-0DEC-4D9E-9660-6FEEAFE4DA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9200" y="6399645"/>
            <a:ext cx="3048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/>
              <a:t>1</a:t>
            </a:r>
          </a:p>
        </p:txBody>
      </p:sp>
      <p:sp>
        <p:nvSpPr>
          <p:cNvPr id="19486" name="Text Box 18">
            <a:extLst>
              <a:ext uri="{FF2B5EF4-FFF2-40B4-BE49-F238E27FC236}">
                <a16:creationId xmlns:a16="http://schemas.microsoft.com/office/drawing/2014/main" id="{130A34AB-F8AF-447F-9923-CF102C21DB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19600" y="6323445"/>
            <a:ext cx="3048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/>
              <a:t>1</a:t>
            </a:r>
          </a:p>
        </p:txBody>
      </p:sp>
      <p:cxnSp>
        <p:nvCxnSpPr>
          <p:cNvPr id="19468" name="Straight Arrow Connector 2">
            <a:extLst>
              <a:ext uri="{FF2B5EF4-FFF2-40B4-BE49-F238E27FC236}">
                <a16:creationId xmlns:a16="http://schemas.microsoft.com/office/drawing/2014/main" id="{F6782FDF-3EBB-4832-AFD1-8A38C5532D88}"/>
              </a:ext>
            </a:extLst>
          </p:cNvPr>
          <p:cNvCxnSpPr>
            <a:cxnSpLocks/>
            <a:stCxn id="3" idx="3"/>
            <a:endCxn id="5" idx="0"/>
          </p:cNvCxnSpPr>
          <p:nvPr/>
        </p:nvCxnSpPr>
        <p:spPr bwMode="auto">
          <a:xfrm>
            <a:off x="4578255" y="2587825"/>
            <a:ext cx="524323" cy="841175"/>
          </a:xfrm>
          <a:prstGeom prst="straightConnector1">
            <a:avLst/>
          </a:prstGeom>
          <a:noFill/>
          <a:ln w="76200" algn="ctr">
            <a:solidFill>
              <a:srgbClr val="FFC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469" name="Straight Arrow Connector 5">
            <a:extLst>
              <a:ext uri="{FF2B5EF4-FFF2-40B4-BE49-F238E27FC236}">
                <a16:creationId xmlns:a16="http://schemas.microsoft.com/office/drawing/2014/main" id="{03D4DD83-04AF-4B8F-AF50-D04BC2958102}"/>
              </a:ext>
            </a:extLst>
          </p:cNvPr>
          <p:cNvCxnSpPr>
            <a:cxnSpLocks/>
            <a:stCxn id="3" idx="1"/>
            <a:endCxn id="4" idx="0"/>
          </p:cNvCxnSpPr>
          <p:nvPr/>
        </p:nvCxnSpPr>
        <p:spPr bwMode="auto">
          <a:xfrm flipH="1">
            <a:off x="1825978" y="2587825"/>
            <a:ext cx="917222" cy="841175"/>
          </a:xfrm>
          <a:prstGeom prst="straightConnector1">
            <a:avLst/>
          </a:prstGeom>
          <a:noFill/>
          <a:ln w="76200" algn="ctr">
            <a:solidFill>
              <a:schemeClr val="tx2">
                <a:lumMod val="50000"/>
                <a:lumOff val="50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470" name="Straight Arrow Connector 11">
            <a:extLst>
              <a:ext uri="{FF2B5EF4-FFF2-40B4-BE49-F238E27FC236}">
                <a16:creationId xmlns:a16="http://schemas.microsoft.com/office/drawing/2014/main" id="{30C4091B-0899-4A9B-B331-6EFBBD05B5A3}"/>
              </a:ext>
            </a:extLst>
          </p:cNvPr>
          <p:cNvCxnSpPr>
            <a:cxnSpLocks/>
            <a:stCxn id="4" idx="2"/>
            <a:endCxn id="40" idx="0"/>
          </p:cNvCxnSpPr>
          <p:nvPr/>
        </p:nvCxnSpPr>
        <p:spPr bwMode="auto">
          <a:xfrm flipH="1">
            <a:off x="1825888" y="4490155"/>
            <a:ext cx="90" cy="1072445"/>
          </a:xfrm>
          <a:prstGeom prst="straightConnector1">
            <a:avLst/>
          </a:prstGeom>
          <a:noFill/>
          <a:ln w="76200" algn="ctr">
            <a:solidFill>
              <a:schemeClr val="tx2">
                <a:lumMod val="50000"/>
                <a:lumOff val="50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471" name="Straight Arrow Connector 18">
            <a:extLst>
              <a:ext uri="{FF2B5EF4-FFF2-40B4-BE49-F238E27FC236}">
                <a16:creationId xmlns:a16="http://schemas.microsoft.com/office/drawing/2014/main" id="{047A7F99-74F3-4D97-A2C6-B68E9349CD74}"/>
              </a:ext>
            </a:extLst>
          </p:cNvPr>
          <p:cNvCxnSpPr>
            <a:cxnSpLocks/>
            <a:stCxn id="5" idx="2"/>
            <a:endCxn id="41" idx="0"/>
          </p:cNvCxnSpPr>
          <p:nvPr/>
        </p:nvCxnSpPr>
        <p:spPr bwMode="auto">
          <a:xfrm flipH="1">
            <a:off x="5102488" y="4490155"/>
            <a:ext cx="90" cy="1148645"/>
          </a:xfrm>
          <a:prstGeom prst="straightConnector1">
            <a:avLst/>
          </a:prstGeom>
          <a:noFill/>
          <a:ln w="76200" algn="ctr">
            <a:solidFill>
              <a:srgbClr val="FFC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9475" name="Picture 29">
            <a:extLst>
              <a:ext uri="{FF2B5EF4-FFF2-40B4-BE49-F238E27FC236}">
                <a16:creationId xmlns:a16="http://schemas.microsoft.com/office/drawing/2014/main" id="{6D7EB2AE-779D-4387-9BE9-17B060F350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667000"/>
            <a:ext cx="412750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9477" name="Picture 29">
            <a:extLst>
              <a:ext uri="{FF2B5EF4-FFF2-40B4-BE49-F238E27FC236}">
                <a16:creationId xmlns:a16="http://schemas.microsoft.com/office/drawing/2014/main" id="{29F82963-2294-4E81-BAFB-FEF6E37AED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4724400"/>
            <a:ext cx="412750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cxnSp>
        <p:nvCxnSpPr>
          <p:cNvPr id="19478" name="Straight Arrow Connector 10283">
            <a:extLst>
              <a:ext uri="{FF2B5EF4-FFF2-40B4-BE49-F238E27FC236}">
                <a16:creationId xmlns:a16="http://schemas.microsoft.com/office/drawing/2014/main" id="{0423D1B5-1ADC-461B-9710-F35C358CA75C}"/>
              </a:ext>
            </a:extLst>
          </p:cNvPr>
          <p:cNvCxnSpPr>
            <a:cxnSpLocks noChangeShapeType="1"/>
            <a:stCxn id="4" idx="3"/>
            <a:endCxn id="5" idx="1"/>
          </p:cNvCxnSpPr>
          <p:nvPr/>
        </p:nvCxnSpPr>
        <p:spPr bwMode="auto">
          <a:xfrm>
            <a:off x="2356555" y="3959578"/>
            <a:ext cx="2215445" cy="0"/>
          </a:xfrm>
          <a:prstGeom prst="straightConnector1">
            <a:avLst/>
          </a:prstGeom>
          <a:noFill/>
          <a:ln w="76200" algn="ctr">
            <a:solidFill>
              <a:schemeClr val="tx2">
                <a:lumMod val="50000"/>
                <a:lumOff val="50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9479" name="TextBox 87">
            <a:extLst>
              <a:ext uri="{FF2B5EF4-FFF2-40B4-BE49-F238E27FC236}">
                <a16:creationId xmlns:a16="http://schemas.microsoft.com/office/drawing/2014/main" id="{53EA657E-CD0A-453B-A7A5-7ECDE24A24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43800" y="3124200"/>
            <a:ext cx="6191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altLang="en-US" dirty="0"/>
              <a:t>Max</a:t>
            </a:r>
          </a:p>
        </p:txBody>
      </p:sp>
      <p:sp>
        <p:nvSpPr>
          <p:cNvPr id="19480" name="TextBox 89">
            <a:extLst>
              <a:ext uri="{FF2B5EF4-FFF2-40B4-BE49-F238E27FC236}">
                <a16:creationId xmlns:a16="http://schemas.microsoft.com/office/drawing/2014/main" id="{E8735F89-546B-43AE-A94C-24B7661ECD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91400" y="5791200"/>
            <a:ext cx="67151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altLang="en-US" dirty="0"/>
              <a:t>Total</a:t>
            </a:r>
          </a:p>
        </p:txBody>
      </p:sp>
      <p:sp>
        <p:nvSpPr>
          <p:cNvPr id="19481" name="TextBox 90">
            <a:extLst>
              <a:ext uri="{FF2B5EF4-FFF2-40B4-BE49-F238E27FC236}">
                <a16:creationId xmlns:a16="http://schemas.microsoft.com/office/drawing/2014/main" id="{5CF9E82F-BFDF-44FC-8ADC-9FAD74D4E6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43600" y="3581400"/>
            <a:ext cx="1371600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altLang="en-US" dirty="0"/>
              <a:t>Load	1</a:t>
            </a:r>
          </a:p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altLang="en-US" dirty="0"/>
              <a:t>	    + 1</a:t>
            </a:r>
          </a:p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altLang="en-US" dirty="0"/>
              <a:t>	 	2</a:t>
            </a:r>
          </a:p>
        </p:txBody>
      </p:sp>
      <p:cxnSp>
        <p:nvCxnSpPr>
          <p:cNvPr id="19483" name="Straight Arrow Connector 94">
            <a:extLst>
              <a:ext uri="{FF2B5EF4-FFF2-40B4-BE49-F238E27FC236}">
                <a16:creationId xmlns:a16="http://schemas.microsoft.com/office/drawing/2014/main" id="{AAC9E80A-D001-482B-9322-8065FBB29816}"/>
              </a:ext>
            </a:extLst>
          </p:cNvPr>
          <p:cNvCxnSpPr>
            <a:cxnSpLocks/>
            <a:stCxn id="5" idx="2"/>
            <a:endCxn id="40" idx="0"/>
          </p:cNvCxnSpPr>
          <p:nvPr/>
        </p:nvCxnSpPr>
        <p:spPr bwMode="auto">
          <a:xfrm flipH="1">
            <a:off x="1825888" y="4490155"/>
            <a:ext cx="3276690" cy="1072445"/>
          </a:xfrm>
          <a:prstGeom prst="straightConnector1">
            <a:avLst/>
          </a:prstGeom>
          <a:noFill/>
          <a:ln w="76200" algn="ctr">
            <a:solidFill>
              <a:srgbClr val="FFC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7" name="Arc 96">
            <a:extLst>
              <a:ext uri="{FF2B5EF4-FFF2-40B4-BE49-F238E27FC236}">
                <a16:creationId xmlns:a16="http://schemas.microsoft.com/office/drawing/2014/main" id="{968E3273-D9F5-4E16-8718-8BE525196D22}"/>
              </a:ext>
            </a:extLst>
          </p:cNvPr>
          <p:cNvSpPr/>
          <p:nvPr/>
        </p:nvSpPr>
        <p:spPr bwMode="auto">
          <a:xfrm rot="5400000">
            <a:off x="4115810" y="3351792"/>
            <a:ext cx="3045979" cy="2438399"/>
          </a:xfrm>
          <a:prstGeom prst="arc">
            <a:avLst/>
          </a:prstGeom>
          <a:noFill/>
          <a:ln w="50800" cap="flat" cmpd="sng" algn="ctr">
            <a:solidFill>
              <a:schemeClr val="tx1"/>
            </a:solidFill>
            <a:prstDash val="dash"/>
            <a:round/>
            <a:headEnd type="triangle" w="med" len="med"/>
            <a:tailEnd type="none" w="med" len="med"/>
          </a:ln>
          <a:effectLst/>
        </p:spPr>
        <p:txBody>
          <a:bodyPr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en-US"/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4953000"/>
            <a:ext cx="1165384" cy="1060848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5562600"/>
            <a:ext cx="1060976" cy="1060976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5638800"/>
            <a:ext cx="1060976" cy="1060976"/>
          </a:xfrm>
          <a:prstGeom prst="rect">
            <a:avLst/>
          </a:prstGeom>
        </p:spPr>
      </p:pic>
      <p:sp>
        <p:nvSpPr>
          <p:cNvPr id="100" name="TextBox 10281">
            <a:extLst>
              <a:ext uri="{FF2B5EF4-FFF2-40B4-BE49-F238E27FC236}">
                <a16:creationId xmlns:a16="http://schemas.microsoft.com/office/drawing/2014/main" id="{0DD36E85-1A6A-486A-82A3-88B07DCF81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19400" y="3048000"/>
            <a:ext cx="3127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altLang="en-US" dirty="0"/>
              <a:t>8</a:t>
            </a:r>
          </a:p>
        </p:txBody>
      </p:sp>
      <p:sp>
        <p:nvSpPr>
          <p:cNvPr id="101" name="Rectangle 2">
            <a:extLst>
              <a:ext uri="{FF2B5EF4-FFF2-40B4-BE49-F238E27FC236}">
                <a16:creationId xmlns:a16="http://schemas.microsoft.com/office/drawing/2014/main" id="{FED2CED5-EA50-4775-808C-DB870FFB64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147763"/>
            <a:ext cx="8224838" cy="1082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indent="4763"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altLang="en-US" dirty="0"/>
              <a:t>The redirection overloads the transformer</a:t>
            </a:r>
          </a:p>
        </p:txBody>
      </p:sp>
      <p:pic>
        <p:nvPicPr>
          <p:cNvPr id="76" name="Picture 7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0" y="2209800"/>
            <a:ext cx="1060976" cy="106097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3429000"/>
            <a:ext cx="1061155" cy="1061155"/>
          </a:xfrm>
          <a:prstGeom prst="rect">
            <a:avLst/>
          </a:prstGeom>
        </p:spPr>
      </p:pic>
      <p:pic>
        <p:nvPicPr>
          <p:cNvPr id="42" name="Picture 29">
            <a:extLst>
              <a:ext uri="{FF2B5EF4-FFF2-40B4-BE49-F238E27FC236}">
                <a16:creationId xmlns:a16="http://schemas.microsoft.com/office/drawing/2014/main" id="{6D7EB2AE-779D-4387-9BE9-17B060F350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4800600"/>
            <a:ext cx="412750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3" name="Arc 42">
            <a:extLst>
              <a:ext uri="{FF2B5EF4-FFF2-40B4-BE49-F238E27FC236}">
                <a16:creationId xmlns:a16="http://schemas.microsoft.com/office/drawing/2014/main" id="{02F86ECC-964A-40FF-8C0E-521CD930C00C}"/>
              </a:ext>
            </a:extLst>
          </p:cNvPr>
          <p:cNvSpPr/>
          <p:nvPr/>
        </p:nvSpPr>
        <p:spPr bwMode="auto">
          <a:xfrm rot="5400000">
            <a:off x="990599" y="609600"/>
            <a:ext cx="3124199" cy="8001001"/>
          </a:xfrm>
          <a:prstGeom prst="arc">
            <a:avLst>
              <a:gd name="adj1" fmla="val 16200000"/>
              <a:gd name="adj2" fmla="val 0"/>
            </a:avLst>
          </a:prstGeom>
          <a:noFill/>
          <a:ln w="50800" cap="flat" cmpd="sng" algn="ctr">
            <a:solidFill>
              <a:schemeClr val="tx1"/>
            </a:solidFill>
            <a:prstDash val="dash"/>
            <a:round/>
            <a:headEnd type="triangle" w="med" len="med"/>
            <a:tailEnd type="none" w="med" len="med"/>
          </a:ln>
          <a:effectLst/>
        </p:spPr>
        <p:txBody>
          <a:bodyPr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429000"/>
            <a:ext cx="1061155" cy="1061155"/>
          </a:xfrm>
          <a:prstGeom prst="rect">
            <a:avLst/>
          </a:prstGeom>
        </p:spPr>
      </p:pic>
      <p:cxnSp>
        <p:nvCxnSpPr>
          <p:cNvPr id="38" name="Straight Connector 15">
            <a:extLst>
              <a:ext uri="{FF2B5EF4-FFF2-40B4-BE49-F238E27FC236}">
                <a16:creationId xmlns:a16="http://schemas.microsoft.com/office/drawing/2014/main" id="{02B01B9D-8D34-458E-9A64-2033C46FCC21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5943600" y="4191000"/>
            <a:ext cx="1368425" cy="0"/>
          </a:xfrm>
          <a:prstGeom prst="line">
            <a:avLst/>
          </a:prstGeom>
          <a:noFill/>
          <a:ln w="31750" algn="ctr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54715EB8-BD92-42CC-A640-CA0ED8C69AE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200703" y="2063523"/>
            <a:ext cx="414564" cy="5243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C881070-479E-470B-9241-CF06F61B20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258408" y="2928937"/>
            <a:ext cx="414564" cy="5243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6FE422B-23B3-427F-941A-9510C5F5EAD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334609" y="3780914"/>
            <a:ext cx="414564" cy="524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962942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0226 0.02662 L 0.41372 0.03333 " pathEditMode="relative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0868 -0.09954 L 0.60764 -0.09699 L 0.67569 0.04467 L 0.6776 0.1037 L 0.67257 0.19305 L 0.31285 0.35254 L 0.31371 0.42268 " pathEditMode="relative" ptsTypes="AAAAAAA">
                                      <p:cBhvr>
                                        <p:cTn id="1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68003 0.06736 L 0.68194 0.31065 " pathEditMode="relative" ptsTypes="AA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000000"/>
            </a:gs>
            <a:gs pos="100000">
              <a:srgbClr val="2A6099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1752600"/>
            <a:ext cx="1835055" cy="1670449"/>
          </a:xfrm>
          <a:prstGeom prst="rect">
            <a:avLst/>
          </a:prstGeom>
        </p:spPr>
      </p:pic>
      <p:sp>
        <p:nvSpPr>
          <p:cNvPr id="19458" name="Rectangle 1">
            <a:extLst>
              <a:ext uri="{FF2B5EF4-FFF2-40B4-BE49-F238E27FC236}">
                <a16:creationId xmlns:a16="http://schemas.microsoft.com/office/drawing/2014/main" id="{4956DBD5-FE16-495C-A8F7-84C7DD90F3B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4838" cy="1138237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en-US" dirty="0"/>
              <a:t>Cascade: an Example</a:t>
            </a:r>
          </a:p>
        </p:txBody>
      </p:sp>
      <p:sp>
        <p:nvSpPr>
          <p:cNvPr id="19459" name="Text Box 3">
            <a:extLst>
              <a:ext uri="{FF2B5EF4-FFF2-40B4-BE49-F238E27FC236}">
                <a16:creationId xmlns:a16="http://schemas.microsoft.com/office/drawing/2014/main" id="{72FA1692-97B6-48BB-97B1-2780BF2E3F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43800" y="1981200"/>
            <a:ext cx="14478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/>
              <a:t>Transformer</a:t>
            </a:r>
          </a:p>
        </p:txBody>
      </p:sp>
      <p:sp>
        <p:nvSpPr>
          <p:cNvPr id="19460" name="Text Box 4">
            <a:extLst>
              <a:ext uri="{FF2B5EF4-FFF2-40B4-BE49-F238E27FC236}">
                <a16:creationId xmlns:a16="http://schemas.microsoft.com/office/drawing/2014/main" id="{88C7B366-A0B8-43E5-B496-E13579343E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72400" y="4648200"/>
            <a:ext cx="12192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/>
              <a:t>Generator</a:t>
            </a:r>
          </a:p>
        </p:txBody>
      </p:sp>
      <p:sp>
        <p:nvSpPr>
          <p:cNvPr id="19492" name="Text Box 15">
            <a:extLst>
              <a:ext uri="{FF2B5EF4-FFF2-40B4-BE49-F238E27FC236}">
                <a16:creationId xmlns:a16="http://schemas.microsoft.com/office/drawing/2014/main" id="{05B22757-B497-4725-8598-9B0F3CBEE0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19600" y="4191000"/>
            <a:ext cx="3048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/>
              <a:t>1</a:t>
            </a:r>
          </a:p>
        </p:txBody>
      </p:sp>
      <p:sp>
        <p:nvSpPr>
          <p:cNvPr id="19490" name="Text Box 16">
            <a:extLst>
              <a:ext uri="{FF2B5EF4-FFF2-40B4-BE49-F238E27FC236}">
                <a16:creationId xmlns:a16="http://schemas.microsoft.com/office/drawing/2014/main" id="{B7E3BAEF-17D4-495B-B91A-559C5B4ECB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4267200"/>
            <a:ext cx="3048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/>
              <a:t>3</a:t>
            </a:r>
          </a:p>
        </p:txBody>
      </p:sp>
      <p:sp>
        <p:nvSpPr>
          <p:cNvPr id="19488" name="Text Box 17">
            <a:extLst>
              <a:ext uri="{FF2B5EF4-FFF2-40B4-BE49-F238E27FC236}">
                <a16:creationId xmlns:a16="http://schemas.microsoft.com/office/drawing/2014/main" id="{6EEE8006-0DEC-4D9E-9660-6FEEAFE4DA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9200" y="6399645"/>
            <a:ext cx="3048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/>
              <a:t>1</a:t>
            </a:r>
          </a:p>
        </p:txBody>
      </p:sp>
      <p:sp>
        <p:nvSpPr>
          <p:cNvPr id="19486" name="Text Box 18">
            <a:extLst>
              <a:ext uri="{FF2B5EF4-FFF2-40B4-BE49-F238E27FC236}">
                <a16:creationId xmlns:a16="http://schemas.microsoft.com/office/drawing/2014/main" id="{130A34AB-F8AF-447F-9923-CF102C21DB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19600" y="6323445"/>
            <a:ext cx="3048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/>
              <a:t>1</a:t>
            </a:r>
          </a:p>
        </p:txBody>
      </p:sp>
      <p:cxnSp>
        <p:nvCxnSpPr>
          <p:cNvPr id="19468" name="Straight Arrow Connector 2">
            <a:extLst>
              <a:ext uri="{FF2B5EF4-FFF2-40B4-BE49-F238E27FC236}">
                <a16:creationId xmlns:a16="http://schemas.microsoft.com/office/drawing/2014/main" id="{F6782FDF-3EBB-4832-AFD1-8A38C5532D88}"/>
              </a:ext>
            </a:extLst>
          </p:cNvPr>
          <p:cNvCxnSpPr>
            <a:cxnSpLocks/>
            <a:stCxn id="3" idx="3"/>
            <a:endCxn id="2" idx="0"/>
          </p:cNvCxnSpPr>
          <p:nvPr/>
        </p:nvCxnSpPr>
        <p:spPr bwMode="auto">
          <a:xfrm>
            <a:off x="4578255" y="2587825"/>
            <a:ext cx="524323" cy="841175"/>
          </a:xfrm>
          <a:prstGeom prst="straightConnector1">
            <a:avLst/>
          </a:prstGeom>
          <a:noFill/>
          <a:ln w="76200" algn="ctr">
            <a:solidFill>
              <a:schemeClr val="bg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469" name="Straight Arrow Connector 5">
            <a:extLst>
              <a:ext uri="{FF2B5EF4-FFF2-40B4-BE49-F238E27FC236}">
                <a16:creationId xmlns:a16="http://schemas.microsoft.com/office/drawing/2014/main" id="{03D4DD83-04AF-4B8F-AF50-D04BC2958102}"/>
              </a:ext>
            </a:extLst>
          </p:cNvPr>
          <p:cNvCxnSpPr>
            <a:cxnSpLocks/>
            <a:stCxn id="3" idx="1"/>
            <a:endCxn id="4" idx="0"/>
          </p:cNvCxnSpPr>
          <p:nvPr/>
        </p:nvCxnSpPr>
        <p:spPr bwMode="auto">
          <a:xfrm flipH="1">
            <a:off x="1825978" y="2587825"/>
            <a:ext cx="917222" cy="841175"/>
          </a:xfrm>
          <a:prstGeom prst="straightConnector1">
            <a:avLst/>
          </a:prstGeom>
          <a:noFill/>
          <a:ln w="76200" algn="ctr">
            <a:solidFill>
              <a:schemeClr val="tx2">
                <a:lumMod val="50000"/>
                <a:lumOff val="50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470" name="Straight Arrow Connector 11">
            <a:extLst>
              <a:ext uri="{FF2B5EF4-FFF2-40B4-BE49-F238E27FC236}">
                <a16:creationId xmlns:a16="http://schemas.microsoft.com/office/drawing/2014/main" id="{30C4091B-0899-4A9B-B331-6EFBBD05B5A3}"/>
              </a:ext>
            </a:extLst>
          </p:cNvPr>
          <p:cNvCxnSpPr>
            <a:cxnSpLocks/>
            <a:stCxn id="4" idx="2"/>
            <a:endCxn id="6" idx="0"/>
          </p:cNvCxnSpPr>
          <p:nvPr/>
        </p:nvCxnSpPr>
        <p:spPr bwMode="auto">
          <a:xfrm>
            <a:off x="1825978" y="4490155"/>
            <a:ext cx="0" cy="1072445"/>
          </a:xfrm>
          <a:prstGeom prst="straightConnector1">
            <a:avLst/>
          </a:prstGeom>
          <a:noFill/>
          <a:ln w="76200" algn="ctr">
            <a:solidFill>
              <a:schemeClr val="tx2">
                <a:lumMod val="50000"/>
                <a:lumOff val="50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471" name="Straight Arrow Connector 18">
            <a:extLst>
              <a:ext uri="{FF2B5EF4-FFF2-40B4-BE49-F238E27FC236}">
                <a16:creationId xmlns:a16="http://schemas.microsoft.com/office/drawing/2014/main" id="{047A7F99-74F3-4D97-A2C6-B68E9349CD74}"/>
              </a:ext>
            </a:extLst>
          </p:cNvPr>
          <p:cNvCxnSpPr>
            <a:cxnSpLocks/>
            <a:stCxn id="2" idx="2"/>
            <a:endCxn id="7" idx="0"/>
          </p:cNvCxnSpPr>
          <p:nvPr/>
        </p:nvCxnSpPr>
        <p:spPr bwMode="auto">
          <a:xfrm>
            <a:off x="5102578" y="4490155"/>
            <a:ext cx="0" cy="1148645"/>
          </a:xfrm>
          <a:prstGeom prst="straightConnector1">
            <a:avLst/>
          </a:prstGeom>
          <a:noFill/>
          <a:ln w="76200" algn="ctr">
            <a:solidFill>
              <a:schemeClr val="bg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478" name="Straight Arrow Connector 10283">
            <a:extLst>
              <a:ext uri="{FF2B5EF4-FFF2-40B4-BE49-F238E27FC236}">
                <a16:creationId xmlns:a16="http://schemas.microsoft.com/office/drawing/2014/main" id="{0423D1B5-1ADC-461B-9710-F35C358CA75C}"/>
              </a:ext>
            </a:extLst>
          </p:cNvPr>
          <p:cNvCxnSpPr>
            <a:cxnSpLocks noChangeShapeType="1"/>
            <a:stCxn id="4" idx="3"/>
            <a:endCxn id="2" idx="1"/>
          </p:cNvCxnSpPr>
          <p:nvPr/>
        </p:nvCxnSpPr>
        <p:spPr bwMode="auto">
          <a:xfrm>
            <a:off x="2356555" y="3959578"/>
            <a:ext cx="2215445" cy="0"/>
          </a:xfrm>
          <a:prstGeom prst="straightConnector1">
            <a:avLst/>
          </a:prstGeom>
          <a:noFill/>
          <a:ln w="76200" algn="ctr">
            <a:solidFill>
              <a:schemeClr val="tx2">
                <a:lumMod val="50000"/>
                <a:lumOff val="50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9479" name="TextBox 87">
            <a:extLst>
              <a:ext uri="{FF2B5EF4-FFF2-40B4-BE49-F238E27FC236}">
                <a16:creationId xmlns:a16="http://schemas.microsoft.com/office/drawing/2014/main" id="{53EA657E-CD0A-453B-A7A5-7ECDE24A24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43800" y="3124200"/>
            <a:ext cx="6191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altLang="en-US" dirty="0"/>
              <a:t>Max</a:t>
            </a:r>
          </a:p>
        </p:txBody>
      </p:sp>
      <p:sp>
        <p:nvSpPr>
          <p:cNvPr id="19480" name="TextBox 89">
            <a:extLst>
              <a:ext uri="{FF2B5EF4-FFF2-40B4-BE49-F238E27FC236}">
                <a16:creationId xmlns:a16="http://schemas.microsoft.com/office/drawing/2014/main" id="{E8735F89-546B-43AE-A94C-24B7661ECD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91400" y="5791200"/>
            <a:ext cx="67151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altLang="en-US" dirty="0"/>
              <a:t>Total</a:t>
            </a:r>
          </a:p>
        </p:txBody>
      </p:sp>
      <p:cxnSp>
        <p:nvCxnSpPr>
          <p:cNvPr id="19483" name="Straight Arrow Connector 94">
            <a:extLst>
              <a:ext uri="{FF2B5EF4-FFF2-40B4-BE49-F238E27FC236}">
                <a16:creationId xmlns:a16="http://schemas.microsoft.com/office/drawing/2014/main" id="{AAC9E80A-D001-482B-9322-8065FBB29816}"/>
              </a:ext>
            </a:extLst>
          </p:cNvPr>
          <p:cNvCxnSpPr>
            <a:cxnSpLocks/>
            <a:stCxn id="2" idx="2"/>
            <a:endCxn id="6" idx="0"/>
          </p:cNvCxnSpPr>
          <p:nvPr/>
        </p:nvCxnSpPr>
        <p:spPr bwMode="auto">
          <a:xfrm flipH="1">
            <a:off x="1825978" y="4490155"/>
            <a:ext cx="3276600" cy="1072445"/>
          </a:xfrm>
          <a:prstGeom prst="straightConnector1">
            <a:avLst/>
          </a:prstGeom>
          <a:noFill/>
          <a:ln w="76200" algn="ctr">
            <a:solidFill>
              <a:schemeClr val="bg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45" name="Picture 4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4953000"/>
            <a:ext cx="1165384" cy="1060848"/>
          </a:xfrm>
          <a:prstGeom prst="rect">
            <a:avLst/>
          </a:prstGeom>
        </p:spPr>
      </p:pic>
      <p:sp>
        <p:nvSpPr>
          <p:cNvPr id="100" name="TextBox 10281">
            <a:extLst>
              <a:ext uri="{FF2B5EF4-FFF2-40B4-BE49-F238E27FC236}">
                <a16:creationId xmlns:a16="http://schemas.microsoft.com/office/drawing/2014/main" id="{0DD36E85-1A6A-486A-82A3-88B07DCF81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19400" y="3048000"/>
            <a:ext cx="3127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altLang="en-US" dirty="0"/>
              <a:t>8</a:t>
            </a:r>
          </a:p>
        </p:txBody>
      </p:sp>
      <p:sp>
        <p:nvSpPr>
          <p:cNvPr id="101" name="Rectangle 2">
            <a:extLst>
              <a:ext uri="{FF2B5EF4-FFF2-40B4-BE49-F238E27FC236}">
                <a16:creationId xmlns:a16="http://schemas.microsoft.com/office/drawing/2014/main" id="{FED2CED5-EA50-4775-808C-DB870FFB64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147763"/>
            <a:ext cx="8224838" cy="1082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indent="4763"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altLang="en-US" dirty="0"/>
              <a:t>The overloaded transformer fails, causing a domino effect 			that cascades</a:t>
            </a:r>
          </a:p>
        </p:txBody>
      </p:sp>
      <p:pic>
        <p:nvPicPr>
          <p:cNvPr id="76" name="Picture 7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0" y="2209800"/>
            <a:ext cx="1060976" cy="106097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3429000"/>
            <a:ext cx="1061155" cy="106115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429000"/>
            <a:ext cx="1061155" cy="106115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5562600"/>
            <a:ext cx="1061155" cy="106115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5638800"/>
            <a:ext cx="1061155" cy="10611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299B3A9-01FB-4520-9A2B-E60C663CF0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896961" y="2862049"/>
            <a:ext cx="414564" cy="5243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509D120-A8B3-4AE8-AB3D-2226A16CDC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974927" y="3850849"/>
            <a:ext cx="414564" cy="524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321796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691 -0.08033 L 0.38264 -0.07894 " pathEditMode="relative" ptsTypes="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7656 -0.22037 L 0.57257 -0.22732 " pathEditMode="relative" ptsTypes="AA">
                                      <p:cBhvr>
                                        <p:cTn id="10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76CF89-1BFB-4B29-9EBB-D29021A5FB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CF45F0-D7A4-42BC-B7A1-47FA31B81D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/>
              <a:t>How can we determine the cascading failure point of a system?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CFF7A5-2570-4025-9470-A9AD46D600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9400" y="2933888"/>
            <a:ext cx="3352800" cy="3341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3571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>
            <a:extLst>
              <a:ext uri="{FF2B5EF4-FFF2-40B4-BE49-F238E27FC236}">
                <a16:creationId xmlns:a16="http://schemas.microsoft.com/office/drawing/2014/main" id="{ABE0F02D-A5EA-4A46-8747-399072F49B2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Research Problem</a:t>
            </a:r>
          </a:p>
        </p:txBody>
      </p:sp>
      <p:sp>
        <p:nvSpPr>
          <p:cNvPr id="27651" name="Content Placeholder 2">
            <a:extLst>
              <a:ext uri="{FF2B5EF4-FFF2-40B4-BE49-F238E27FC236}">
                <a16:creationId xmlns:a16="http://schemas.microsoft.com/office/drawing/2014/main" id="{523DD56E-3A04-47DC-845E-C0476B4F7064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altLang="en-US" dirty="0"/>
              <a:t>We need to make a method to identify the most likely points of attack on a given grid.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1">
            <a:extLst>
              <a:ext uri="{FF2B5EF4-FFF2-40B4-BE49-F238E27FC236}">
                <a16:creationId xmlns:a16="http://schemas.microsoft.com/office/drawing/2014/main" id="{771FB037-83DA-47A0-ABB2-0CD03377FA2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4838" cy="1138237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en-US"/>
              <a:t>What Can We Do?</a:t>
            </a:r>
          </a:p>
        </p:txBody>
      </p:sp>
      <p:sp>
        <p:nvSpPr>
          <p:cNvPr id="28675" name="Rectangle 2">
            <a:extLst>
              <a:ext uri="{FF2B5EF4-FFF2-40B4-BE49-F238E27FC236}">
                <a16:creationId xmlns:a16="http://schemas.microsoft.com/office/drawing/2014/main" id="{8C689EC0-66B3-40CB-8508-960DB19A2F1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4838" cy="4521200"/>
          </a:xfrm>
        </p:spPr>
        <p:txBody>
          <a:bodyPr/>
          <a:lstStyle/>
          <a:p>
            <a:pPr marL="339725" indent="-339725" eaLnBrk="1" hangingPunct="1">
              <a:buClr>
                <a:srgbClr val="FFFFFF"/>
              </a:buClr>
              <a:buFont typeface="Times New Roman" panose="02020603050405020304" pitchFamily="18" charset="0"/>
              <a:buChar char="•"/>
              <a:tabLst>
                <a:tab pos="339725" algn="l"/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</a:pPr>
            <a:r>
              <a:rPr lang="en-US" altLang="en-US" dirty="0"/>
              <a:t>We must think like the attacker.</a:t>
            </a:r>
          </a:p>
          <a:p>
            <a:pPr lvl="3" indent="-227013" eaLnBrk="1" hangingPunct="1">
              <a:buClrTx/>
              <a:buFontTx/>
              <a:buNone/>
              <a:tabLst>
                <a:tab pos="339725" algn="l"/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</a:pPr>
            <a:endParaRPr lang="en-US" altLang="en-US" dirty="0"/>
          </a:p>
        </p:txBody>
      </p:sp>
      <p:pic>
        <p:nvPicPr>
          <p:cNvPr id="3" name="Picture 2" descr="A person sitting in front of a computer&#10;&#10;Description automatically generated">
            <a:extLst>
              <a:ext uri="{FF2B5EF4-FFF2-40B4-BE49-F238E27FC236}">
                <a16:creationId xmlns:a16="http://schemas.microsoft.com/office/drawing/2014/main" id="{A7B279A3-5970-44F0-BDF3-08C8CB72F3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3352800"/>
            <a:ext cx="4877911" cy="3048695"/>
          </a:xfrm>
          <a:prstGeom prst="rect">
            <a:avLst/>
          </a:prstGeom>
        </p:spPr>
      </p:pic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A0C51969-B09A-487D-8E79-89703D972A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800" y="2172016"/>
            <a:ext cx="2667000" cy="2266949"/>
          </a:xfrm>
          <a:prstGeom prst="rect">
            <a:avLst/>
          </a:prstGeom>
        </p:spPr>
      </p:pic>
    </p:spTree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1">
            <a:extLst>
              <a:ext uri="{FF2B5EF4-FFF2-40B4-BE49-F238E27FC236}">
                <a16:creationId xmlns:a16="http://schemas.microsoft.com/office/drawing/2014/main" id="{8E3BF904-994C-437A-A2CE-228A8F68949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4838" cy="1138237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en-US" dirty="0"/>
              <a:t>Thinking Like an Attacker</a:t>
            </a:r>
          </a:p>
        </p:txBody>
      </p:sp>
      <p:sp>
        <p:nvSpPr>
          <p:cNvPr id="30723" name="Rectangle 2">
            <a:extLst>
              <a:ext uri="{FF2B5EF4-FFF2-40B4-BE49-F238E27FC236}">
                <a16:creationId xmlns:a16="http://schemas.microsoft.com/office/drawing/2014/main" id="{44027020-0F29-4BB8-B6C2-3F972E904D0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4838" cy="4521200"/>
          </a:xfrm>
        </p:spPr>
        <p:txBody>
          <a:bodyPr/>
          <a:lstStyle/>
          <a:p>
            <a:pPr marL="739775" lvl="1" indent="-282575" eaLnBrk="1" hangingPunct="1">
              <a:buClr>
                <a:srgbClr val="FFFFFF"/>
              </a:buClr>
              <a:buFont typeface="Times New Roman" panose="02020603050405020304" pitchFamily="18" charset="0"/>
              <a:buChar char="–"/>
              <a:tabLst>
                <a:tab pos="339725" algn="l"/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</a:pPr>
            <a:r>
              <a:rPr lang="en-US" altLang="en-US" dirty="0"/>
              <a:t>Attackers have finite time/money.</a:t>
            </a:r>
          </a:p>
          <a:p>
            <a:pPr marL="739775" lvl="1" indent="-282575" eaLnBrk="1" hangingPunct="1">
              <a:buClr>
                <a:srgbClr val="FFFFFF"/>
              </a:buClr>
              <a:buFont typeface="Times New Roman" panose="02020603050405020304" pitchFamily="18" charset="0"/>
              <a:buChar char="–"/>
              <a:tabLst>
                <a:tab pos="339725" algn="l"/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</a:pPr>
            <a:r>
              <a:rPr lang="en-US" altLang="en-US" dirty="0"/>
              <a:t>Their attacks need to count.</a:t>
            </a:r>
          </a:p>
        </p:txBody>
      </p:sp>
      <p:sp>
        <p:nvSpPr>
          <p:cNvPr id="4" name="Line 1">
            <a:extLst>
              <a:ext uri="{FF2B5EF4-FFF2-40B4-BE49-F238E27FC236}">
                <a16:creationId xmlns:a16="http://schemas.microsoft.com/office/drawing/2014/main" id="{BCAC6772-32DB-4B78-91C9-AE7222446835}"/>
              </a:ext>
            </a:extLst>
          </p:cNvPr>
          <p:cNvSpPr>
            <a:spLocks noChangeShapeType="1"/>
          </p:cNvSpPr>
          <p:nvPr/>
        </p:nvSpPr>
        <p:spPr bwMode="auto">
          <a:xfrm>
            <a:off x="2958592" y="4454551"/>
            <a:ext cx="801504" cy="324869"/>
          </a:xfrm>
          <a:prstGeom prst="line">
            <a:avLst/>
          </a:prstGeom>
          <a:noFill/>
          <a:ln w="76320" cap="sq">
            <a:solidFill>
              <a:srgbClr val="FFCC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" name="Line 2">
            <a:extLst>
              <a:ext uri="{FF2B5EF4-FFF2-40B4-BE49-F238E27FC236}">
                <a16:creationId xmlns:a16="http://schemas.microsoft.com/office/drawing/2014/main" id="{A996F6DC-4221-492C-BF47-D02311E829B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507388" y="4523158"/>
            <a:ext cx="1419883" cy="149702"/>
          </a:xfrm>
          <a:prstGeom prst="line">
            <a:avLst/>
          </a:prstGeom>
          <a:noFill/>
          <a:ln w="76320" cap="sq">
            <a:solidFill>
              <a:srgbClr val="FFCC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" name="Line 14">
            <a:extLst>
              <a:ext uri="{FF2B5EF4-FFF2-40B4-BE49-F238E27FC236}">
                <a16:creationId xmlns:a16="http://schemas.microsoft.com/office/drawing/2014/main" id="{38C8C46B-966C-4CDA-93CA-ECF66A39756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958592" y="3921763"/>
            <a:ext cx="854362" cy="379721"/>
          </a:xfrm>
          <a:prstGeom prst="line">
            <a:avLst/>
          </a:prstGeom>
          <a:noFill/>
          <a:ln w="76320" cap="sq">
            <a:solidFill>
              <a:srgbClr val="FFCC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" name="Line 15">
            <a:extLst>
              <a:ext uri="{FF2B5EF4-FFF2-40B4-BE49-F238E27FC236}">
                <a16:creationId xmlns:a16="http://schemas.microsoft.com/office/drawing/2014/main" id="{22B1E480-474B-4D8F-BE04-373651BAD8DC}"/>
              </a:ext>
            </a:extLst>
          </p:cNvPr>
          <p:cNvSpPr>
            <a:spLocks noChangeShapeType="1"/>
          </p:cNvSpPr>
          <p:nvPr/>
        </p:nvSpPr>
        <p:spPr bwMode="auto">
          <a:xfrm>
            <a:off x="4517919" y="3921763"/>
            <a:ext cx="1419877" cy="277372"/>
          </a:xfrm>
          <a:prstGeom prst="line">
            <a:avLst/>
          </a:prstGeom>
          <a:noFill/>
          <a:ln w="76320" cap="sq">
            <a:solidFill>
              <a:srgbClr val="FFCC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C1A1610-80EC-443C-B163-B1E9E7F2945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3375" y="3814089"/>
            <a:ext cx="1273921" cy="1157588"/>
          </a:xfrm>
          <a:prstGeom prst="rect">
            <a:avLst/>
          </a:prstGeom>
        </p:spPr>
      </p:pic>
      <p:pic>
        <p:nvPicPr>
          <p:cNvPr id="9" name="Picture 8" descr="Hospital">
            <a:extLst>
              <a:ext uri="{FF2B5EF4-FFF2-40B4-BE49-F238E27FC236}">
                <a16:creationId xmlns:a16="http://schemas.microsoft.com/office/drawing/2014/main" id="{63D0D380-6AE4-49BF-AD31-5B2AF973BA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63071" y="3899997"/>
            <a:ext cx="1039188" cy="10391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744CDD0-F5AD-43CF-87CF-19F402DDCDB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8421" y="3443826"/>
            <a:ext cx="995725" cy="73705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A741532-C1B7-4B6B-96EF-4CD18FB256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17830" y="4500940"/>
            <a:ext cx="993814" cy="735846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5A46F02-54DE-4FC2-826F-4BE4F7439687}"/>
              </a:ext>
            </a:extLst>
          </p:cNvPr>
          <p:cNvCxnSpPr>
            <a:cxnSpLocks/>
          </p:cNvCxnSpPr>
          <p:nvPr/>
        </p:nvCxnSpPr>
        <p:spPr bwMode="auto">
          <a:xfrm>
            <a:off x="4155767" y="4180041"/>
            <a:ext cx="1" cy="277372"/>
          </a:xfrm>
          <a:prstGeom prst="straightConnector1">
            <a:avLst/>
          </a:prstGeom>
          <a:solidFill>
            <a:srgbClr val="00B8FF"/>
          </a:solidFill>
          <a:ln w="76200" cap="flat" cmpd="sng" algn="ctr">
            <a:solidFill>
              <a:srgbClr val="FFC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4" name="Picture 13" descr="Purdue Fort Wayne">
            <a:extLst>
              <a:ext uri="{FF2B5EF4-FFF2-40B4-BE49-F238E27FC236}">
                <a16:creationId xmlns:a16="http://schemas.microsoft.com/office/drawing/2014/main" id="{26EDDF8F-C62A-4A96-AB8B-4CE9E7FB76D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631" y="2022635"/>
            <a:ext cx="1522231" cy="1521476"/>
          </a:xfrm>
          <a:prstGeom prst="rect">
            <a:avLst/>
          </a:prstGeom>
        </p:spPr>
      </p:pic>
      <p:sp>
        <p:nvSpPr>
          <p:cNvPr id="15" name="Line 2">
            <a:extLst>
              <a:ext uri="{FF2B5EF4-FFF2-40B4-BE49-F238E27FC236}">
                <a16:creationId xmlns:a16="http://schemas.microsoft.com/office/drawing/2014/main" id="{A3911E4C-E4F7-4B52-9A81-41B33A53EE7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503008" y="2938957"/>
            <a:ext cx="1424263" cy="555675"/>
          </a:xfrm>
          <a:prstGeom prst="line">
            <a:avLst/>
          </a:prstGeom>
          <a:noFill/>
          <a:ln w="76320" cap="sq">
            <a:solidFill>
              <a:srgbClr val="FFCC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" name="Line 2">
            <a:extLst>
              <a:ext uri="{FF2B5EF4-FFF2-40B4-BE49-F238E27FC236}">
                <a16:creationId xmlns:a16="http://schemas.microsoft.com/office/drawing/2014/main" id="{191B2F40-0371-4D22-B395-66465B3EEC4B}"/>
              </a:ext>
            </a:extLst>
          </p:cNvPr>
          <p:cNvSpPr>
            <a:spLocks noChangeShapeType="1"/>
          </p:cNvSpPr>
          <p:nvPr/>
        </p:nvSpPr>
        <p:spPr bwMode="auto">
          <a:xfrm>
            <a:off x="4424919" y="5157056"/>
            <a:ext cx="1419883" cy="689084"/>
          </a:xfrm>
          <a:prstGeom prst="line">
            <a:avLst/>
          </a:prstGeom>
          <a:noFill/>
          <a:ln w="76320" cap="sq">
            <a:solidFill>
              <a:srgbClr val="FFCC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23" name="Picture 22" descr="Wyatt Ward">
            <a:extLst>
              <a:ext uri="{FF2B5EF4-FFF2-40B4-BE49-F238E27FC236}">
                <a16:creationId xmlns:a16="http://schemas.microsoft.com/office/drawing/2014/main" id="{345D195B-B697-4212-935F-12973510953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4681" y="5470686"/>
            <a:ext cx="1009749" cy="1009749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050DDF19-7C79-49DF-BB01-977CDB709271}"/>
              </a:ext>
            </a:extLst>
          </p:cNvPr>
          <p:cNvSpPr txBox="1"/>
          <p:nvPr/>
        </p:nvSpPr>
        <p:spPr>
          <a:xfrm>
            <a:off x="5895705" y="3307786"/>
            <a:ext cx="1200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University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E8304DF-F58E-4192-A19B-375C483757D3}"/>
              </a:ext>
            </a:extLst>
          </p:cNvPr>
          <p:cNvSpPr txBox="1"/>
          <p:nvPr/>
        </p:nvSpPr>
        <p:spPr>
          <a:xfrm>
            <a:off x="5982484" y="4847149"/>
            <a:ext cx="1039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Hospital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6310362-BB0E-4106-9DAA-B1C9F1BDA062}"/>
              </a:ext>
            </a:extLst>
          </p:cNvPr>
          <p:cNvSpPr txBox="1"/>
          <p:nvPr/>
        </p:nvSpPr>
        <p:spPr>
          <a:xfrm>
            <a:off x="5883761" y="6398696"/>
            <a:ext cx="1191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Individual</a:t>
            </a:r>
          </a:p>
        </p:txBody>
      </p:sp>
    </p:spTree>
  </p:cSld>
  <p:clrMapOvr>
    <a:masterClrMapping/>
  </p:clrMapOvr>
  <p:transition spd="slow">
    <p:wipe dir="r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A5906969-511F-49BE-B96F-696A3E2E92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5748" y="3461828"/>
            <a:ext cx="688919" cy="68891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744CDD0-F5AD-43CF-87CF-19F402DDCDB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8421" y="3443826"/>
            <a:ext cx="995725" cy="737053"/>
          </a:xfrm>
          <a:prstGeom prst="rect">
            <a:avLst/>
          </a:prstGeom>
        </p:spPr>
      </p:pic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962A9BA-550D-49D7-B1BE-8EB5B3DBF490}"/>
              </a:ext>
            </a:extLst>
          </p:cNvPr>
          <p:cNvCxnSpPr>
            <a:cxnSpLocks/>
          </p:cNvCxnSpPr>
          <p:nvPr/>
        </p:nvCxnSpPr>
        <p:spPr bwMode="auto">
          <a:xfrm>
            <a:off x="4154910" y="4177179"/>
            <a:ext cx="1" cy="277372"/>
          </a:xfrm>
          <a:prstGeom prst="straightConnector1">
            <a:avLst/>
          </a:prstGeom>
          <a:solidFill>
            <a:srgbClr val="00B8FF"/>
          </a:solidFill>
          <a:ln w="76200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Line 15">
            <a:extLst>
              <a:ext uri="{FF2B5EF4-FFF2-40B4-BE49-F238E27FC236}">
                <a16:creationId xmlns:a16="http://schemas.microsoft.com/office/drawing/2014/main" id="{5E578302-8D8B-451A-A3DA-5CDBAE863A6B}"/>
              </a:ext>
            </a:extLst>
          </p:cNvPr>
          <p:cNvSpPr>
            <a:spLocks noChangeShapeType="1"/>
          </p:cNvSpPr>
          <p:nvPr/>
        </p:nvSpPr>
        <p:spPr bwMode="auto">
          <a:xfrm>
            <a:off x="4515316" y="3920707"/>
            <a:ext cx="1419877" cy="277372"/>
          </a:xfrm>
          <a:prstGeom prst="line">
            <a:avLst/>
          </a:prstGeom>
          <a:noFill/>
          <a:ln w="76320" cap="sq">
            <a:solidFill>
              <a:schemeClr val="bg2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" name="Line 2">
            <a:extLst>
              <a:ext uri="{FF2B5EF4-FFF2-40B4-BE49-F238E27FC236}">
                <a16:creationId xmlns:a16="http://schemas.microsoft.com/office/drawing/2014/main" id="{4475184B-0B7E-4486-A91C-A2F7338FE12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503007" y="2938956"/>
            <a:ext cx="1424263" cy="555675"/>
          </a:xfrm>
          <a:prstGeom prst="line">
            <a:avLst/>
          </a:prstGeom>
          <a:noFill/>
          <a:ln w="76320" cap="sq">
            <a:solidFill>
              <a:schemeClr val="bg2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722" name="Rectangle 1">
            <a:extLst>
              <a:ext uri="{FF2B5EF4-FFF2-40B4-BE49-F238E27FC236}">
                <a16:creationId xmlns:a16="http://schemas.microsoft.com/office/drawing/2014/main" id="{8E3BF904-994C-437A-A2CE-228A8F68949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4838" cy="1138237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en-US" dirty="0"/>
              <a:t>Priorities</a:t>
            </a:r>
          </a:p>
        </p:txBody>
      </p:sp>
      <p:sp>
        <p:nvSpPr>
          <p:cNvPr id="30723" name="Rectangle 2">
            <a:extLst>
              <a:ext uri="{FF2B5EF4-FFF2-40B4-BE49-F238E27FC236}">
                <a16:creationId xmlns:a16="http://schemas.microsoft.com/office/drawing/2014/main" id="{44027020-0F29-4BB8-B6C2-3F972E904D0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5438505" cy="4521200"/>
          </a:xfrm>
        </p:spPr>
        <p:txBody>
          <a:bodyPr/>
          <a:lstStyle/>
          <a:p>
            <a:pPr marL="457200" lvl="1" indent="0" eaLnBrk="1" hangingPunct="1">
              <a:buClr>
                <a:srgbClr val="FFFFFF"/>
              </a:buClr>
              <a:tabLst>
                <a:tab pos="339725" algn="l"/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</a:pPr>
            <a:r>
              <a:rPr lang="en-US" altLang="en-US" sz="2500" dirty="0"/>
              <a:t>The hospital and university are more attractive targets, and a better use of money and time.</a:t>
            </a:r>
          </a:p>
        </p:txBody>
      </p:sp>
      <p:sp>
        <p:nvSpPr>
          <p:cNvPr id="4" name="Line 1">
            <a:extLst>
              <a:ext uri="{FF2B5EF4-FFF2-40B4-BE49-F238E27FC236}">
                <a16:creationId xmlns:a16="http://schemas.microsoft.com/office/drawing/2014/main" id="{BCAC6772-32DB-4B78-91C9-AE7222446835}"/>
              </a:ext>
            </a:extLst>
          </p:cNvPr>
          <p:cNvSpPr>
            <a:spLocks noChangeShapeType="1"/>
          </p:cNvSpPr>
          <p:nvPr/>
        </p:nvSpPr>
        <p:spPr bwMode="auto">
          <a:xfrm>
            <a:off x="2958592" y="4454551"/>
            <a:ext cx="801504" cy="324869"/>
          </a:xfrm>
          <a:prstGeom prst="line">
            <a:avLst/>
          </a:prstGeom>
          <a:noFill/>
          <a:ln w="76320" cap="sq">
            <a:solidFill>
              <a:srgbClr val="FFCC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" name="Line 2">
            <a:extLst>
              <a:ext uri="{FF2B5EF4-FFF2-40B4-BE49-F238E27FC236}">
                <a16:creationId xmlns:a16="http://schemas.microsoft.com/office/drawing/2014/main" id="{A996F6DC-4221-492C-BF47-D02311E829B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507388" y="4523158"/>
            <a:ext cx="1419883" cy="149702"/>
          </a:xfrm>
          <a:prstGeom prst="line">
            <a:avLst/>
          </a:prstGeom>
          <a:noFill/>
          <a:ln w="76320" cap="sq">
            <a:solidFill>
              <a:srgbClr val="FFCC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" name="Line 14">
            <a:extLst>
              <a:ext uri="{FF2B5EF4-FFF2-40B4-BE49-F238E27FC236}">
                <a16:creationId xmlns:a16="http://schemas.microsoft.com/office/drawing/2014/main" id="{38C8C46B-966C-4CDA-93CA-ECF66A39756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958592" y="3921763"/>
            <a:ext cx="854362" cy="379721"/>
          </a:xfrm>
          <a:prstGeom prst="line">
            <a:avLst/>
          </a:prstGeom>
          <a:noFill/>
          <a:ln w="76320" cap="sq">
            <a:solidFill>
              <a:srgbClr val="FFCC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" name="Line 15">
            <a:extLst>
              <a:ext uri="{FF2B5EF4-FFF2-40B4-BE49-F238E27FC236}">
                <a16:creationId xmlns:a16="http://schemas.microsoft.com/office/drawing/2014/main" id="{22B1E480-474B-4D8F-BE04-373651BAD8DC}"/>
              </a:ext>
            </a:extLst>
          </p:cNvPr>
          <p:cNvSpPr>
            <a:spLocks noChangeShapeType="1"/>
          </p:cNvSpPr>
          <p:nvPr/>
        </p:nvSpPr>
        <p:spPr bwMode="auto">
          <a:xfrm>
            <a:off x="4517919" y="3921763"/>
            <a:ext cx="1419877" cy="277372"/>
          </a:xfrm>
          <a:prstGeom prst="line">
            <a:avLst/>
          </a:prstGeom>
          <a:noFill/>
          <a:ln w="76320" cap="sq">
            <a:solidFill>
              <a:srgbClr val="FFCC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C1A1610-80EC-443C-B163-B1E9E7F2945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3375" y="3814089"/>
            <a:ext cx="1273921" cy="1157588"/>
          </a:xfrm>
          <a:prstGeom prst="rect">
            <a:avLst/>
          </a:prstGeom>
        </p:spPr>
      </p:pic>
      <p:pic>
        <p:nvPicPr>
          <p:cNvPr id="9" name="Picture 8" descr="Hospital">
            <a:extLst>
              <a:ext uri="{FF2B5EF4-FFF2-40B4-BE49-F238E27FC236}">
                <a16:creationId xmlns:a16="http://schemas.microsoft.com/office/drawing/2014/main" id="{63D0D380-6AE4-49BF-AD31-5B2AF973BAA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63071" y="3899997"/>
            <a:ext cx="1039188" cy="103918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A741532-C1B7-4B6B-96EF-4CD18FB256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17830" y="4500940"/>
            <a:ext cx="993814" cy="735846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5A46F02-54DE-4FC2-826F-4BE4F7439687}"/>
              </a:ext>
            </a:extLst>
          </p:cNvPr>
          <p:cNvCxnSpPr>
            <a:cxnSpLocks/>
          </p:cNvCxnSpPr>
          <p:nvPr/>
        </p:nvCxnSpPr>
        <p:spPr bwMode="auto">
          <a:xfrm>
            <a:off x="4155767" y="4180041"/>
            <a:ext cx="1" cy="277372"/>
          </a:xfrm>
          <a:prstGeom prst="straightConnector1">
            <a:avLst/>
          </a:prstGeom>
          <a:solidFill>
            <a:srgbClr val="00B8FF"/>
          </a:solidFill>
          <a:ln w="76200" cap="flat" cmpd="sng" algn="ctr">
            <a:solidFill>
              <a:srgbClr val="FFC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4" name="Picture 13" descr="Purdue Fort Wayne">
            <a:extLst>
              <a:ext uri="{FF2B5EF4-FFF2-40B4-BE49-F238E27FC236}">
                <a16:creationId xmlns:a16="http://schemas.microsoft.com/office/drawing/2014/main" id="{26EDDF8F-C62A-4A96-AB8B-4CE9E7FB76D7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631" y="2022635"/>
            <a:ext cx="1522231" cy="1521476"/>
          </a:xfrm>
          <a:prstGeom prst="rect">
            <a:avLst/>
          </a:prstGeom>
        </p:spPr>
      </p:pic>
      <p:sp>
        <p:nvSpPr>
          <p:cNvPr id="15" name="Line 2">
            <a:extLst>
              <a:ext uri="{FF2B5EF4-FFF2-40B4-BE49-F238E27FC236}">
                <a16:creationId xmlns:a16="http://schemas.microsoft.com/office/drawing/2014/main" id="{A3911E4C-E4F7-4B52-9A81-41B33A53EE7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503008" y="2938957"/>
            <a:ext cx="1424263" cy="555675"/>
          </a:xfrm>
          <a:prstGeom prst="line">
            <a:avLst/>
          </a:prstGeom>
          <a:noFill/>
          <a:ln w="76320" cap="sq">
            <a:solidFill>
              <a:srgbClr val="FFCC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" name="Line 2">
            <a:extLst>
              <a:ext uri="{FF2B5EF4-FFF2-40B4-BE49-F238E27FC236}">
                <a16:creationId xmlns:a16="http://schemas.microsoft.com/office/drawing/2014/main" id="{191B2F40-0371-4D22-B395-66465B3EEC4B}"/>
              </a:ext>
            </a:extLst>
          </p:cNvPr>
          <p:cNvSpPr>
            <a:spLocks noChangeShapeType="1"/>
          </p:cNvSpPr>
          <p:nvPr/>
        </p:nvSpPr>
        <p:spPr bwMode="auto">
          <a:xfrm>
            <a:off x="4424919" y="5157056"/>
            <a:ext cx="1419883" cy="689084"/>
          </a:xfrm>
          <a:prstGeom prst="line">
            <a:avLst/>
          </a:prstGeom>
          <a:noFill/>
          <a:ln w="76320" cap="sq">
            <a:solidFill>
              <a:srgbClr val="FFCC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23" name="Picture 22" descr="Wyatt Ward">
            <a:extLst>
              <a:ext uri="{FF2B5EF4-FFF2-40B4-BE49-F238E27FC236}">
                <a16:creationId xmlns:a16="http://schemas.microsoft.com/office/drawing/2014/main" id="{345D195B-B697-4212-935F-12973510953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4681" y="5470686"/>
            <a:ext cx="1009749" cy="1009749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050DDF19-7C79-49DF-BB01-977CDB709271}"/>
              </a:ext>
            </a:extLst>
          </p:cNvPr>
          <p:cNvSpPr txBox="1"/>
          <p:nvPr/>
        </p:nvSpPr>
        <p:spPr>
          <a:xfrm>
            <a:off x="5895705" y="3307786"/>
            <a:ext cx="1200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University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E8304DF-F58E-4192-A19B-375C483757D3}"/>
              </a:ext>
            </a:extLst>
          </p:cNvPr>
          <p:cNvSpPr txBox="1"/>
          <p:nvPr/>
        </p:nvSpPr>
        <p:spPr>
          <a:xfrm>
            <a:off x="5982484" y="4847149"/>
            <a:ext cx="1039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Hospital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6310362-BB0E-4106-9DAA-B1C9F1BDA062}"/>
              </a:ext>
            </a:extLst>
          </p:cNvPr>
          <p:cNvSpPr txBox="1"/>
          <p:nvPr/>
        </p:nvSpPr>
        <p:spPr>
          <a:xfrm>
            <a:off x="5883761" y="6398696"/>
            <a:ext cx="1191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Individual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16F13C9-163A-4CA2-9535-2ACDACD273E2}"/>
              </a:ext>
            </a:extLst>
          </p:cNvPr>
          <p:cNvGrpSpPr/>
          <p:nvPr/>
        </p:nvGrpSpPr>
        <p:grpSpPr>
          <a:xfrm>
            <a:off x="3598045" y="3270962"/>
            <a:ext cx="1121921" cy="1121921"/>
            <a:chOff x="3598045" y="3270962"/>
            <a:chExt cx="1121921" cy="1121921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49A601F1-7F2E-4BF6-B59F-52CC9008CF80}"/>
                </a:ext>
              </a:extLst>
            </p:cNvPr>
            <p:cNvSpPr/>
            <p:nvPr/>
          </p:nvSpPr>
          <p:spPr bwMode="auto">
            <a:xfrm>
              <a:off x="3598045" y="3270962"/>
              <a:ext cx="1121921" cy="1121921"/>
            </a:xfrm>
            <a:prstGeom prst="ellipse">
              <a:avLst/>
            </a:prstGeom>
            <a:noFill/>
            <a:ln w="50800" cap="flat" cmpd="sng" algn="ctr">
              <a:solidFill>
                <a:srgbClr val="CC33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88609130-341F-4394-B206-C32591EE8E1F}"/>
                </a:ext>
              </a:extLst>
            </p:cNvPr>
            <p:cNvCxnSpPr>
              <a:stCxn id="2" idx="2"/>
              <a:endCxn id="2" idx="6"/>
            </p:cNvCxnSpPr>
            <p:nvPr/>
          </p:nvCxnSpPr>
          <p:spPr bwMode="auto">
            <a:xfrm>
              <a:off x="3598045" y="3831923"/>
              <a:ext cx="1121921" cy="0"/>
            </a:xfrm>
            <a:prstGeom prst="line">
              <a:avLst/>
            </a:prstGeom>
            <a:solidFill>
              <a:srgbClr val="00B8FF"/>
            </a:solidFill>
            <a:ln w="22225" cap="flat" cmpd="sng" algn="ctr">
              <a:solidFill>
                <a:srgbClr val="CC3300"/>
              </a:solidFill>
              <a:prstDash val="lgDash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922FAA77-EBF8-44F9-90D6-CF3775111791}"/>
                </a:ext>
              </a:extLst>
            </p:cNvPr>
            <p:cNvCxnSpPr>
              <a:stCxn id="2" idx="0"/>
              <a:endCxn id="2" idx="4"/>
            </p:cNvCxnSpPr>
            <p:nvPr/>
          </p:nvCxnSpPr>
          <p:spPr bwMode="auto">
            <a:xfrm>
              <a:off x="4159006" y="3270962"/>
              <a:ext cx="0" cy="1121921"/>
            </a:xfrm>
            <a:prstGeom prst="line">
              <a:avLst/>
            </a:prstGeom>
            <a:solidFill>
              <a:srgbClr val="00B8FF"/>
            </a:solidFill>
            <a:ln w="22225" cap="flat" cmpd="sng" algn="ctr">
              <a:solidFill>
                <a:srgbClr val="CC3300"/>
              </a:solidFill>
              <a:prstDash val="lgDash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4014200645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750"/>
                            </p:stCondLst>
                            <p:childTnLst>
                              <p:par>
                                <p:cTn id="10" presetID="10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F94DCB50-8DD9-4F48-819C-F7B3030F7E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7566" y="4515756"/>
            <a:ext cx="688919" cy="688919"/>
          </a:xfrm>
          <a:prstGeom prst="rect">
            <a:avLst/>
          </a:prstGeom>
        </p:spPr>
      </p:pic>
      <p:sp>
        <p:nvSpPr>
          <p:cNvPr id="29" name="Line 2">
            <a:extLst>
              <a:ext uri="{FF2B5EF4-FFF2-40B4-BE49-F238E27FC236}">
                <a16:creationId xmlns:a16="http://schemas.microsoft.com/office/drawing/2014/main" id="{F1199B98-6DAC-47D4-84E1-845EB42BC324}"/>
              </a:ext>
            </a:extLst>
          </p:cNvPr>
          <p:cNvSpPr>
            <a:spLocks noChangeShapeType="1"/>
          </p:cNvSpPr>
          <p:nvPr/>
        </p:nvSpPr>
        <p:spPr bwMode="auto">
          <a:xfrm>
            <a:off x="4424919" y="5157056"/>
            <a:ext cx="1419883" cy="689084"/>
          </a:xfrm>
          <a:prstGeom prst="line">
            <a:avLst/>
          </a:prstGeom>
          <a:noFill/>
          <a:ln w="76320" cap="sq">
            <a:solidFill>
              <a:schemeClr val="bg2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" name="Line 2">
            <a:extLst>
              <a:ext uri="{FF2B5EF4-FFF2-40B4-BE49-F238E27FC236}">
                <a16:creationId xmlns:a16="http://schemas.microsoft.com/office/drawing/2014/main" id="{E5648D05-2D42-4FA4-95A6-93BE8A3C418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505196" y="4525521"/>
            <a:ext cx="1419883" cy="149702"/>
          </a:xfrm>
          <a:prstGeom prst="line">
            <a:avLst/>
          </a:prstGeom>
          <a:noFill/>
          <a:ln w="76320" cap="sq">
            <a:solidFill>
              <a:schemeClr val="bg2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" name="Line 15">
            <a:extLst>
              <a:ext uri="{FF2B5EF4-FFF2-40B4-BE49-F238E27FC236}">
                <a16:creationId xmlns:a16="http://schemas.microsoft.com/office/drawing/2014/main" id="{5E578302-8D8B-451A-A3DA-5CDBAE863A6B}"/>
              </a:ext>
            </a:extLst>
          </p:cNvPr>
          <p:cNvSpPr>
            <a:spLocks noChangeShapeType="1"/>
          </p:cNvSpPr>
          <p:nvPr/>
        </p:nvSpPr>
        <p:spPr bwMode="auto">
          <a:xfrm>
            <a:off x="4515316" y="3920707"/>
            <a:ext cx="1419877" cy="277372"/>
          </a:xfrm>
          <a:prstGeom prst="line">
            <a:avLst/>
          </a:prstGeom>
          <a:noFill/>
          <a:ln w="76320" cap="sq">
            <a:solidFill>
              <a:schemeClr val="bg2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" name="Line 2">
            <a:extLst>
              <a:ext uri="{FF2B5EF4-FFF2-40B4-BE49-F238E27FC236}">
                <a16:creationId xmlns:a16="http://schemas.microsoft.com/office/drawing/2014/main" id="{4475184B-0B7E-4486-A91C-A2F7338FE12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503007" y="2938956"/>
            <a:ext cx="1424263" cy="555675"/>
          </a:xfrm>
          <a:prstGeom prst="line">
            <a:avLst/>
          </a:prstGeom>
          <a:noFill/>
          <a:ln w="76320" cap="sq">
            <a:solidFill>
              <a:schemeClr val="bg2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722" name="Rectangle 1">
            <a:extLst>
              <a:ext uri="{FF2B5EF4-FFF2-40B4-BE49-F238E27FC236}">
                <a16:creationId xmlns:a16="http://schemas.microsoft.com/office/drawing/2014/main" id="{8E3BF904-994C-437A-A2CE-228A8F68949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4838" cy="1138237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en-US" dirty="0"/>
              <a:t>Priorities</a:t>
            </a:r>
          </a:p>
        </p:txBody>
      </p:sp>
      <p:sp>
        <p:nvSpPr>
          <p:cNvPr id="30723" name="Rectangle 2">
            <a:extLst>
              <a:ext uri="{FF2B5EF4-FFF2-40B4-BE49-F238E27FC236}">
                <a16:creationId xmlns:a16="http://schemas.microsoft.com/office/drawing/2014/main" id="{44027020-0F29-4BB8-B6C2-3F972E904D0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5438505" cy="4521200"/>
          </a:xfrm>
        </p:spPr>
        <p:txBody>
          <a:bodyPr/>
          <a:lstStyle/>
          <a:p>
            <a:pPr marL="457200" lvl="1" indent="0" eaLnBrk="1" hangingPunct="1">
              <a:buClr>
                <a:srgbClr val="FFFFFF"/>
              </a:buClr>
              <a:tabLst>
                <a:tab pos="339725" algn="l"/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</a:pPr>
            <a:r>
              <a:rPr lang="en-US" altLang="en-US" sz="2500" dirty="0"/>
              <a:t>If there’s still time and money left over, then moving to a lesser target is still okay.</a:t>
            </a:r>
          </a:p>
        </p:txBody>
      </p:sp>
      <p:sp>
        <p:nvSpPr>
          <p:cNvPr id="4" name="Line 1">
            <a:extLst>
              <a:ext uri="{FF2B5EF4-FFF2-40B4-BE49-F238E27FC236}">
                <a16:creationId xmlns:a16="http://schemas.microsoft.com/office/drawing/2014/main" id="{BCAC6772-32DB-4B78-91C9-AE7222446835}"/>
              </a:ext>
            </a:extLst>
          </p:cNvPr>
          <p:cNvSpPr>
            <a:spLocks noChangeShapeType="1"/>
          </p:cNvSpPr>
          <p:nvPr/>
        </p:nvSpPr>
        <p:spPr bwMode="auto">
          <a:xfrm>
            <a:off x="2958592" y="4454551"/>
            <a:ext cx="801504" cy="324869"/>
          </a:xfrm>
          <a:prstGeom prst="line">
            <a:avLst/>
          </a:prstGeom>
          <a:noFill/>
          <a:ln w="76320" cap="sq">
            <a:solidFill>
              <a:srgbClr val="FFCC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" name="Line 2">
            <a:extLst>
              <a:ext uri="{FF2B5EF4-FFF2-40B4-BE49-F238E27FC236}">
                <a16:creationId xmlns:a16="http://schemas.microsoft.com/office/drawing/2014/main" id="{A996F6DC-4221-492C-BF47-D02311E829B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507388" y="4523158"/>
            <a:ext cx="1419883" cy="149702"/>
          </a:xfrm>
          <a:prstGeom prst="line">
            <a:avLst/>
          </a:prstGeom>
          <a:noFill/>
          <a:ln w="76320" cap="sq">
            <a:solidFill>
              <a:srgbClr val="FFCC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" name="Line 14">
            <a:extLst>
              <a:ext uri="{FF2B5EF4-FFF2-40B4-BE49-F238E27FC236}">
                <a16:creationId xmlns:a16="http://schemas.microsoft.com/office/drawing/2014/main" id="{38C8C46B-966C-4CDA-93CA-ECF66A39756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958592" y="3921763"/>
            <a:ext cx="854362" cy="379721"/>
          </a:xfrm>
          <a:prstGeom prst="line">
            <a:avLst/>
          </a:prstGeom>
          <a:noFill/>
          <a:ln w="76320" cap="sq">
            <a:solidFill>
              <a:srgbClr val="FFCC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C1A1610-80EC-443C-B163-B1E9E7F2945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3375" y="3814089"/>
            <a:ext cx="1273921" cy="1157588"/>
          </a:xfrm>
          <a:prstGeom prst="rect">
            <a:avLst/>
          </a:prstGeom>
        </p:spPr>
      </p:pic>
      <p:pic>
        <p:nvPicPr>
          <p:cNvPr id="9" name="Picture 8" descr="Hospital">
            <a:extLst>
              <a:ext uri="{FF2B5EF4-FFF2-40B4-BE49-F238E27FC236}">
                <a16:creationId xmlns:a16="http://schemas.microsoft.com/office/drawing/2014/main" id="{63D0D380-6AE4-49BF-AD31-5B2AF973BA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63071" y="3899997"/>
            <a:ext cx="1039188" cy="103918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A741532-C1B7-4B6B-96EF-4CD18FB256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17830" y="4500940"/>
            <a:ext cx="993814" cy="735846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5A46F02-54DE-4FC2-826F-4BE4F7439687}"/>
              </a:ext>
            </a:extLst>
          </p:cNvPr>
          <p:cNvCxnSpPr>
            <a:cxnSpLocks/>
          </p:cNvCxnSpPr>
          <p:nvPr/>
        </p:nvCxnSpPr>
        <p:spPr bwMode="auto">
          <a:xfrm>
            <a:off x="4155767" y="4180041"/>
            <a:ext cx="1" cy="277372"/>
          </a:xfrm>
          <a:prstGeom prst="straightConnector1">
            <a:avLst/>
          </a:prstGeom>
          <a:solidFill>
            <a:srgbClr val="00B8FF"/>
          </a:solidFill>
          <a:ln w="76200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4" name="Picture 13" descr="Purdue Fort Wayne">
            <a:extLst>
              <a:ext uri="{FF2B5EF4-FFF2-40B4-BE49-F238E27FC236}">
                <a16:creationId xmlns:a16="http://schemas.microsoft.com/office/drawing/2014/main" id="{26EDDF8F-C62A-4A96-AB8B-4CE9E7FB76D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631" y="2022635"/>
            <a:ext cx="1522231" cy="1521476"/>
          </a:xfrm>
          <a:prstGeom prst="rect">
            <a:avLst/>
          </a:prstGeom>
        </p:spPr>
      </p:pic>
      <p:sp>
        <p:nvSpPr>
          <p:cNvPr id="16" name="Line 2">
            <a:extLst>
              <a:ext uri="{FF2B5EF4-FFF2-40B4-BE49-F238E27FC236}">
                <a16:creationId xmlns:a16="http://schemas.microsoft.com/office/drawing/2014/main" id="{191B2F40-0371-4D22-B395-66465B3EEC4B}"/>
              </a:ext>
            </a:extLst>
          </p:cNvPr>
          <p:cNvSpPr>
            <a:spLocks noChangeShapeType="1"/>
          </p:cNvSpPr>
          <p:nvPr/>
        </p:nvSpPr>
        <p:spPr bwMode="auto">
          <a:xfrm>
            <a:off x="4424919" y="5157056"/>
            <a:ext cx="1419883" cy="689084"/>
          </a:xfrm>
          <a:prstGeom prst="line">
            <a:avLst/>
          </a:prstGeom>
          <a:noFill/>
          <a:ln w="76320" cap="sq">
            <a:solidFill>
              <a:srgbClr val="FFCC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23" name="Picture 22" descr="Wyatt Ward">
            <a:extLst>
              <a:ext uri="{FF2B5EF4-FFF2-40B4-BE49-F238E27FC236}">
                <a16:creationId xmlns:a16="http://schemas.microsoft.com/office/drawing/2014/main" id="{345D195B-B697-4212-935F-12973510953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4681" y="5470686"/>
            <a:ext cx="1009749" cy="1009749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050DDF19-7C79-49DF-BB01-977CDB709271}"/>
              </a:ext>
            </a:extLst>
          </p:cNvPr>
          <p:cNvSpPr txBox="1"/>
          <p:nvPr/>
        </p:nvSpPr>
        <p:spPr>
          <a:xfrm>
            <a:off x="5895705" y="3307786"/>
            <a:ext cx="1200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University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E8304DF-F58E-4192-A19B-375C483757D3}"/>
              </a:ext>
            </a:extLst>
          </p:cNvPr>
          <p:cNvSpPr txBox="1"/>
          <p:nvPr/>
        </p:nvSpPr>
        <p:spPr>
          <a:xfrm>
            <a:off x="5982484" y="4847149"/>
            <a:ext cx="1039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Hospital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6310362-BB0E-4106-9DAA-B1C9F1BDA062}"/>
              </a:ext>
            </a:extLst>
          </p:cNvPr>
          <p:cNvSpPr txBox="1"/>
          <p:nvPr/>
        </p:nvSpPr>
        <p:spPr>
          <a:xfrm>
            <a:off x="5883761" y="6398696"/>
            <a:ext cx="1191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Individual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24570659-E781-4EF6-A50E-8AADEF5A5E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5748" y="3461828"/>
            <a:ext cx="688919" cy="688919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416F13C9-163A-4CA2-9535-2ACDACD273E2}"/>
              </a:ext>
            </a:extLst>
          </p:cNvPr>
          <p:cNvGrpSpPr/>
          <p:nvPr/>
        </p:nvGrpSpPr>
        <p:grpSpPr>
          <a:xfrm>
            <a:off x="3598045" y="3270962"/>
            <a:ext cx="1121921" cy="1121921"/>
            <a:chOff x="3598045" y="3270962"/>
            <a:chExt cx="1121921" cy="1121921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49A601F1-7F2E-4BF6-B59F-52CC9008CF80}"/>
                </a:ext>
              </a:extLst>
            </p:cNvPr>
            <p:cNvSpPr/>
            <p:nvPr/>
          </p:nvSpPr>
          <p:spPr bwMode="auto">
            <a:xfrm>
              <a:off x="3598045" y="3270962"/>
              <a:ext cx="1121921" cy="1121921"/>
            </a:xfrm>
            <a:prstGeom prst="ellipse">
              <a:avLst/>
            </a:prstGeom>
            <a:noFill/>
            <a:ln w="50800" cap="flat" cmpd="sng" algn="ctr">
              <a:solidFill>
                <a:srgbClr val="CC33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88609130-341F-4394-B206-C32591EE8E1F}"/>
                </a:ext>
              </a:extLst>
            </p:cNvPr>
            <p:cNvCxnSpPr>
              <a:stCxn id="2" idx="2"/>
              <a:endCxn id="2" idx="6"/>
            </p:cNvCxnSpPr>
            <p:nvPr/>
          </p:nvCxnSpPr>
          <p:spPr bwMode="auto">
            <a:xfrm>
              <a:off x="3598045" y="3831923"/>
              <a:ext cx="1121921" cy="0"/>
            </a:xfrm>
            <a:prstGeom prst="line">
              <a:avLst/>
            </a:prstGeom>
            <a:solidFill>
              <a:srgbClr val="00B8FF"/>
            </a:solidFill>
            <a:ln w="22225" cap="flat" cmpd="sng" algn="ctr">
              <a:solidFill>
                <a:srgbClr val="CC3300"/>
              </a:solidFill>
              <a:prstDash val="lgDash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922FAA77-EBF8-44F9-90D6-CF3775111791}"/>
                </a:ext>
              </a:extLst>
            </p:cNvPr>
            <p:cNvCxnSpPr>
              <a:stCxn id="2" idx="0"/>
              <a:endCxn id="2" idx="4"/>
            </p:cNvCxnSpPr>
            <p:nvPr/>
          </p:nvCxnSpPr>
          <p:spPr bwMode="auto">
            <a:xfrm>
              <a:off x="4159006" y="3270962"/>
              <a:ext cx="0" cy="1121921"/>
            </a:xfrm>
            <a:prstGeom prst="line">
              <a:avLst/>
            </a:prstGeom>
            <a:solidFill>
              <a:srgbClr val="00B8FF"/>
            </a:solidFill>
            <a:ln w="22225" cap="flat" cmpd="sng" algn="ctr">
              <a:solidFill>
                <a:srgbClr val="CC3300"/>
              </a:solidFill>
              <a:prstDash val="lgDash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1491012143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2.5E-6 -4.81481E-6 L -0.00018 0.1615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" y="807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000"/>
                            </p:stCondLst>
                            <p:childTnLst>
                              <p:par>
                                <p:cTn id="8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500"/>
                            </p:stCondLst>
                            <p:childTnLst>
                              <p:par>
                                <p:cTn id="18" presetID="10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000000"/>
            </a:gs>
            <a:gs pos="100000">
              <a:srgbClr val="2A6099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1">
            <a:extLst>
              <a:ext uri="{FF2B5EF4-FFF2-40B4-BE49-F238E27FC236}">
                <a16:creationId xmlns:a16="http://schemas.microsoft.com/office/drawing/2014/main" id="{8E3BF904-994C-437A-A2CE-228A8F68949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4838" cy="1138237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en-US" dirty="0"/>
              <a:t>Thinking Like an Attacker</a:t>
            </a:r>
          </a:p>
        </p:txBody>
      </p:sp>
      <p:sp>
        <p:nvSpPr>
          <p:cNvPr id="30723" name="Rectangle 2">
            <a:extLst>
              <a:ext uri="{FF2B5EF4-FFF2-40B4-BE49-F238E27FC236}">
                <a16:creationId xmlns:a16="http://schemas.microsoft.com/office/drawing/2014/main" id="{44027020-0F29-4BB8-B6C2-3F972E904D0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4838" cy="4521200"/>
          </a:xfrm>
        </p:spPr>
        <p:txBody>
          <a:bodyPr/>
          <a:lstStyle/>
          <a:p>
            <a:pPr marL="739775" lvl="1" indent="-282575" eaLnBrk="1" hangingPunct="1">
              <a:buClr>
                <a:srgbClr val="FFFFFF"/>
              </a:buClr>
              <a:buFont typeface="Times New Roman" panose="02020603050405020304" pitchFamily="18" charset="0"/>
              <a:buChar char="–"/>
              <a:tabLst>
                <a:tab pos="339725" algn="l"/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</a:pPr>
            <a:r>
              <a:rPr lang="en-US" altLang="en-US" dirty="0"/>
              <a:t>Everything attackers do has a cost.</a:t>
            </a:r>
          </a:p>
          <a:p>
            <a:pPr lvl="2" eaLnBrk="1" hangingPunct="1">
              <a:buClr>
                <a:srgbClr val="FFFFFF"/>
              </a:buClr>
              <a:buFont typeface="Times New Roman" panose="02020603050405020304" pitchFamily="18" charset="0"/>
              <a:buChar char="•"/>
              <a:tabLst>
                <a:tab pos="339725" algn="l"/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</a:pPr>
            <a:r>
              <a:rPr lang="en-US" altLang="en-US" dirty="0"/>
              <a:t>Systems that can harden locations from attacks frequently have large costs</a:t>
            </a:r>
          </a:p>
          <a:p>
            <a:pPr lvl="2" eaLnBrk="1" hangingPunct="1">
              <a:buClr>
                <a:srgbClr val="FFFFFF"/>
              </a:buClr>
              <a:buFont typeface="Times New Roman" panose="02020603050405020304" pitchFamily="18" charset="0"/>
              <a:buChar char="•"/>
              <a:tabLst>
                <a:tab pos="339725" algn="l"/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</a:pPr>
            <a:r>
              <a:rPr lang="en-US" altLang="en-US" dirty="0"/>
              <a:t>Thus, not every location will have the same level of protection</a:t>
            </a:r>
          </a:p>
          <a:p>
            <a:pPr lvl="2" eaLnBrk="1" hangingPunct="1">
              <a:buClr>
                <a:srgbClr val="FFFFFF"/>
              </a:buClr>
              <a:buFont typeface="Times New Roman" panose="02020603050405020304" pitchFamily="18" charset="0"/>
              <a:buChar char="•"/>
              <a:tabLst>
                <a:tab pos="339725" algn="l"/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</a:pPr>
            <a:r>
              <a:rPr lang="en-US" altLang="en-US" dirty="0"/>
              <a:t>Some may have no protection at all</a:t>
            </a:r>
          </a:p>
          <a:p>
            <a:pPr lvl="2" eaLnBrk="1" hangingPunct="1">
              <a:buClr>
                <a:srgbClr val="FFFFFF"/>
              </a:buClr>
              <a:buFont typeface="Times New Roman" panose="02020603050405020304" pitchFamily="18" charset="0"/>
              <a:buChar char="•"/>
              <a:tabLst>
                <a:tab pos="339725" algn="l"/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</a:pPr>
            <a:r>
              <a:rPr lang="en-US" altLang="en-US" dirty="0"/>
              <a:t>The level of protection afforded to a location is frequently proportional to the attractiveness of disabling that location</a:t>
            </a:r>
          </a:p>
        </p:txBody>
      </p:sp>
    </p:spTree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000000"/>
            </a:gs>
            <a:gs pos="100000">
              <a:srgbClr val="2A6099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1">
            <a:extLst>
              <a:ext uri="{FF2B5EF4-FFF2-40B4-BE49-F238E27FC236}">
                <a16:creationId xmlns:a16="http://schemas.microsoft.com/office/drawing/2014/main" id="{1BE30541-483C-4886-9671-43C7716BCD8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4838" cy="1138237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en-US" sz="4000"/>
              <a:t>System Model: What’s Important?</a:t>
            </a:r>
          </a:p>
        </p:txBody>
      </p:sp>
      <p:sp>
        <p:nvSpPr>
          <p:cNvPr id="12290" name="Rectangle 2">
            <a:extLst>
              <a:ext uri="{FF2B5EF4-FFF2-40B4-BE49-F238E27FC236}">
                <a16:creationId xmlns:a16="http://schemas.microsoft.com/office/drawing/2014/main" id="{F2D9CA92-B663-4957-9A44-6CE645CD897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4838" cy="4521200"/>
          </a:xfrm>
        </p:spPr>
        <p:txBody>
          <a:bodyPr/>
          <a:lstStyle/>
          <a:p>
            <a:pPr marL="339725" indent="-339725" eaLnBrk="1" hangingPunct="1">
              <a:buClr>
                <a:srgbClr val="FFFFFF"/>
              </a:buClr>
              <a:buFont typeface="Times New Roman" panose="02020603050405020304" pitchFamily="18" charset="0"/>
              <a:buChar char="•"/>
              <a:tabLst>
                <a:tab pos="339725" algn="l"/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  <a:defRPr/>
            </a:pPr>
            <a:r>
              <a:rPr lang="en-US" altLang="en-US" dirty="0"/>
              <a:t>With how attackers think in mind, a system model was developed.</a:t>
            </a:r>
          </a:p>
          <a:p>
            <a:pPr marL="339725" indent="-339725" eaLnBrk="1" hangingPunct="1">
              <a:buClr>
                <a:srgbClr val="FFFFFF"/>
              </a:buClr>
              <a:buFont typeface="Times New Roman" panose="02020603050405020304" pitchFamily="18" charset="0"/>
              <a:buChar char="•"/>
              <a:tabLst>
                <a:tab pos="339725" algn="l"/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  <a:defRPr/>
            </a:pPr>
            <a:r>
              <a:rPr lang="en-US" altLang="en-US" dirty="0"/>
              <a:t>How can our system be simplified while staying applicable to the real world?</a:t>
            </a:r>
          </a:p>
          <a:p>
            <a:pPr marL="341313" indent="-339725" eaLnBrk="1" hangingPunct="1">
              <a:buClrTx/>
              <a:buFontTx/>
              <a:buNone/>
              <a:tabLst>
                <a:tab pos="339725" algn="l"/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  <a:defRPr/>
            </a:pPr>
            <a:endParaRPr lang="en-US" altLang="en-US" dirty="0"/>
          </a:p>
        </p:txBody>
      </p:sp>
    </p:spTree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7" dur="500"/>
                                        <p:tgtEl>
                                          <p:spTgt spid="122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12" dur="500"/>
                                        <p:tgtEl>
                                          <p:spTgt spid="122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000000"/>
            </a:gs>
            <a:gs pos="100000">
              <a:srgbClr val="2A6099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">
            <a:extLst>
              <a:ext uri="{FF2B5EF4-FFF2-40B4-BE49-F238E27FC236}">
                <a16:creationId xmlns:a16="http://schemas.microsoft.com/office/drawing/2014/main" id="{D10B0372-BBDF-40AA-B9FC-A7B6B243AF5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en-US"/>
              <a:t>Consider, if you Will…</a:t>
            </a:r>
          </a:p>
        </p:txBody>
      </p:sp>
      <p:sp>
        <p:nvSpPr>
          <p:cNvPr id="4098" name="Rectangle 2">
            <a:extLst>
              <a:ext uri="{FF2B5EF4-FFF2-40B4-BE49-F238E27FC236}">
                <a16:creationId xmlns:a16="http://schemas.microsoft.com/office/drawing/2014/main" id="{4298BBAA-632B-4095-9EA4-AFDBDC48A28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marL="334963" indent="-334963" eaLnBrk="1" hangingPunct="1">
              <a:buClr>
                <a:srgbClr val="FFFFFF"/>
              </a:buClr>
              <a:buFont typeface="Arial" panose="020B0604020202020204" pitchFamily="34" charset="0"/>
              <a:buChar char="•"/>
              <a:tabLst>
                <a:tab pos="334963" algn="l"/>
                <a:tab pos="447675" algn="l"/>
                <a:tab pos="904875" algn="l"/>
                <a:tab pos="1362075" algn="l"/>
                <a:tab pos="1819275" algn="l"/>
                <a:tab pos="2276475" algn="l"/>
                <a:tab pos="2733675" algn="l"/>
                <a:tab pos="3190875" algn="l"/>
                <a:tab pos="3648075" algn="l"/>
                <a:tab pos="4105275" algn="l"/>
                <a:tab pos="4562475" algn="l"/>
                <a:tab pos="5019675" algn="l"/>
                <a:tab pos="5476875" algn="l"/>
                <a:tab pos="5934075" algn="l"/>
                <a:tab pos="6391275" algn="l"/>
                <a:tab pos="6848475" algn="l"/>
                <a:tab pos="7305675" algn="l"/>
                <a:tab pos="7762875" algn="l"/>
                <a:tab pos="8220075" algn="l"/>
                <a:tab pos="8677275" algn="l"/>
                <a:tab pos="9134475" algn="l"/>
              </a:tabLst>
            </a:pPr>
            <a:r>
              <a:rPr lang="en-US" altLang="en-US"/>
              <a:t>Power interruptions can cripple…</a:t>
            </a:r>
          </a:p>
          <a:p>
            <a:pPr marL="735013" lvl="1" indent="-277813" eaLnBrk="1" hangingPunct="1">
              <a:buClr>
                <a:srgbClr val="FFFFFF"/>
              </a:buClr>
              <a:buFont typeface="Arial" panose="020B0604020202020204" pitchFamily="34" charset="0"/>
              <a:buChar char="–"/>
              <a:tabLst>
                <a:tab pos="334963" algn="l"/>
                <a:tab pos="447675" algn="l"/>
                <a:tab pos="904875" algn="l"/>
                <a:tab pos="1362075" algn="l"/>
                <a:tab pos="1819275" algn="l"/>
                <a:tab pos="2276475" algn="l"/>
                <a:tab pos="2733675" algn="l"/>
                <a:tab pos="3190875" algn="l"/>
                <a:tab pos="3648075" algn="l"/>
                <a:tab pos="4105275" algn="l"/>
                <a:tab pos="4562475" algn="l"/>
                <a:tab pos="5019675" algn="l"/>
                <a:tab pos="5476875" algn="l"/>
                <a:tab pos="5934075" algn="l"/>
                <a:tab pos="6391275" algn="l"/>
                <a:tab pos="6848475" algn="l"/>
                <a:tab pos="7305675" algn="l"/>
                <a:tab pos="7762875" algn="l"/>
                <a:tab pos="8220075" algn="l"/>
                <a:tab pos="8677275" algn="l"/>
                <a:tab pos="9134475" algn="l"/>
              </a:tabLst>
            </a:pPr>
            <a:r>
              <a:rPr lang="en-US" altLang="en-US"/>
              <a:t>Payment processors</a:t>
            </a:r>
          </a:p>
          <a:p>
            <a:pPr marL="735013" lvl="1" indent="-277813" eaLnBrk="1" hangingPunct="1">
              <a:buClr>
                <a:srgbClr val="FFFFFF"/>
              </a:buClr>
              <a:buFont typeface="Arial" panose="020B0604020202020204" pitchFamily="34" charset="0"/>
              <a:buChar char="–"/>
              <a:tabLst>
                <a:tab pos="334963" algn="l"/>
                <a:tab pos="447675" algn="l"/>
                <a:tab pos="904875" algn="l"/>
                <a:tab pos="1362075" algn="l"/>
                <a:tab pos="1819275" algn="l"/>
                <a:tab pos="2276475" algn="l"/>
                <a:tab pos="2733675" algn="l"/>
                <a:tab pos="3190875" algn="l"/>
                <a:tab pos="3648075" algn="l"/>
                <a:tab pos="4105275" algn="l"/>
                <a:tab pos="4562475" algn="l"/>
                <a:tab pos="5019675" algn="l"/>
                <a:tab pos="5476875" algn="l"/>
                <a:tab pos="5934075" algn="l"/>
                <a:tab pos="6391275" algn="l"/>
                <a:tab pos="6848475" algn="l"/>
                <a:tab pos="7305675" algn="l"/>
                <a:tab pos="7762875" algn="l"/>
                <a:tab pos="8220075" algn="l"/>
                <a:tab pos="8677275" algn="l"/>
                <a:tab pos="9134475" algn="l"/>
              </a:tabLst>
            </a:pPr>
            <a:r>
              <a:rPr lang="en-US" altLang="en-US"/>
              <a:t>Students submitting homework at the last minute</a:t>
            </a:r>
          </a:p>
          <a:p>
            <a:pPr marL="735013" lvl="1" indent="-277813" eaLnBrk="1" hangingPunct="1">
              <a:buClr>
                <a:srgbClr val="FFFFFF"/>
              </a:buClr>
              <a:buFont typeface="Arial" panose="020B0604020202020204" pitchFamily="34" charset="0"/>
              <a:buChar char="–"/>
              <a:tabLst>
                <a:tab pos="334963" algn="l"/>
                <a:tab pos="447675" algn="l"/>
                <a:tab pos="904875" algn="l"/>
                <a:tab pos="1362075" algn="l"/>
                <a:tab pos="1819275" algn="l"/>
                <a:tab pos="2276475" algn="l"/>
                <a:tab pos="2733675" algn="l"/>
                <a:tab pos="3190875" algn="l"/>
                <a:tab pos="3648075" algn="l"/>
                <a:tab pos="4105275" algn="l"/>
                <a:tab pos="4562475" algn="l"/>
                <a:tab pos="5019675" algn="l"/>
                <a:tab pos="5476875" algn="l"/>
                <a:tab pos="5934075" algn="l"/>
                <a:tab pos="6391275" algn="l"/>
                <a:tab pos="6848475" algn="l"/>
                <a:tab pos="7305675" algn="l"/>
                <a:tab pos="7762875" algn="l"/>
                <a:tab pos="8220075" algn="l"/>
                <a:tab pos="8677275" algn="l"/>
                <a:tab pos="9134475" algn="l"/>
              </a:tabLst>
            </a:pPr>
            <a:r>
              <a:rPr lang="en-US" altLang="en-US"/>
              <a:t>Sewage pumps</a:t>
            </a:r>
          </a:p>
          <a:p>
            <a:pPr marL="735013" lvl="1" indent="-277813" eaLnBrk="1" hangingPunct="1">
              <a:buClr>
                <a:srgbClr val="FFFFFF"/>
              </a:buClr>
              <a:buFont typeface="Arial" panose="020B0604020202020204" pitchFamily="34" charset="0"/>
              <a:buChar char="–"/>
              <a:tabLst>
                <a:tab pos="334963" algn="l"/>
                <a:tab pos="447675" algn="l"/>
                <a:tab pos="904875" algn="l"/>
                <a:tab pos="1362075" algn="l"/>
                <a:tab pos="1819275" algn="l"/>
                <a:tab pos="2276475" algn="l"/>
                <a:tab pos="2733675" algn="l"/>
                <a:tab pos="3190875" algn="l"/>
                <a:tab pos="3648075" algn="l"/>
                <a:tab pos="4105275" algn="l"/>
                <a:tab pos="4562475" algn="l"/>
                <a:tab pos="5019675" algn="l"/>
                <a:tab pos="5476875" algn="l"/>
                <a:tab pos="5934075" algn="l"/>
                <a:tab pos="6391275" algn="l"/>
                <a:tab pos="6848475" algn="l"/>
                <a:tab pos="7305675" algn="l"/>
                <a:tab pos="7762875" algn="l"/>
                <a:tab pos="8220075" algn="l"/>
                <a:tab pos="8677275" algn="l"/>
                <a:tab pos="9134475" algn="l"/>
              </a:tabLst>
            </a:pPr>
            <a:r>
              <a:rPr lang="en-US" altLang="en-US"/>
              <a:t>Medical equipment</a:t>
            </a:r>
          </a:p>
          <a:p>
            <a:pPr marL="735013" lvl="1" indent="-277813" eaLnBrk="1" hangingPunct="1">
              <a:buClr>
                <a:srgbClr val="FFFFFF"/>
              </a:buClr>
              <a:buFont typeface="Arial" panose="020B0604020202020204" pitchFamily="34" charset="0"/>
              <a:buChar char="–"/>
              <a:tabLst>
                <a:tab pos="334963" algn="l"/>
                <a:tab pos="447675" algn="l"/>
                <a:tab pos="904875" algn="l"/>
                <a:tab pos="1362075" algn="l"/>
                <a:tab pos="1819275" algn="l"/>
                <a:tab pos="2276475" algn="l"/>
                <a:tab pos="2733675" algn="l"/>
                <a:tab pos="3190875" algn="l"/>
                <a:tab pos="3648075" algn="l"/>
                <a:tab pos="4105275" algn="l"/>
                <a:tab pos="4562475" algn="l"/>
                <a:tab pos="5019675" algn="l"/>
                <a:tab pos="5476875" algn="l"/>
                <a:tab pos="5934075" algn="l"/>
                <a:tab pos="6391275" algn="l"/>
                <a:tab pos="6848475" algn="l"/>
                <a:tab pos="7305675" algn="l"/>
                <a:tab pos="7762875" algn="l"/>
                <a:tab pos="8220075" algn="l"/>
                <a:tab pos="8677275" algn="l"/>
                <a:tab pos="9134475" algn="l"/>
              </a:tabLst>
            </a:pPr>
            <a:r>
              <a:rPr lang="en-US" altLang="en-US"/>
              <a:t>Significant portions of infrastructure for extended periods</a:t>
            </a:r>
          </a:p>
          <a:p>
            <a:pPr marL="735013" lvl="1" indent="-277813" eaLnBrk="1" hangingPunct="1">
              <a:buClr>
                <a:srgbClr val="FFFFFF"/>
              </a:buClr>
              <a:buFont typeface="Arial" panose="020B0604020202020204" pitchFamily="34" charset="0"/>
              <a:buChar char="–"/>
              <a:tabLst>
                <a:tab pos="334963" algn="l"/>
                <a:tab pos="447675" algn="l"/>
                <a:tab pos="904875" algn="l"/>
                <a:tab pos="1362075" algn="l"/>
                <a:tab pos="1819275" algn="l"/>
                <a:tab pos="2276475" algn="l"/>
                <a:tab pos="2733675" algn="l"/>
                <a:tab pos="3190875" algn="l"/>
                <a:tab pos="3648075" algn="l"/>
                <a:tab pos="4105275" algn="l"/>
                <a:tab pos="4562475" algn="l"/>
                <a:tab pos="5019675" algn="l"/>
                <a:tab pos="5476875" algn="l"/>
                <a:tab pos="5934075" algn="l"/>
                <a:tab pos="6391275" algn="l"/>
                <a:tab pos="6848475" algn="l"/>
                <a:tab pos="7305675" algn="l"/>
                <a:tab pos="7762875" algn="l"/>
                <a:tab pos="8220075" algn="l"/>
                <a:tab pos="8677275" algn="l"/>
                <a:tab pos="9134475" algn="l"/>
              </a:tabLst>
            </a:pPr>
            <a:r>
              <a:rPr lang="en-US" altLang="en-US"/>
              <a:t>Cellular networks (911 calls)</a:t>
            </a:r>
          </a:p>
        </p:txBody>
      </p:sp>
      <p:pic>
        <p:nvPicPr>
          <p:cNvPr id="4099" name="Picture 3">
            <a:extLst>
              <a:ext uri="{FF2B5EF4-FFF2-40B4-BE49-F238E27FC236}">
                <a16:creationId xmlns:a16="http://schemas.microsoft.com/office/drawing/2014/main" id="{E13688CE-A160-4240-A666-9B8D39EF9C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4724400"/>
            <a:ext cx="381000" cy="355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7" dur="500"/>
                                        <p:tgtEl>
                                          <p:spTgt spid="40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12" dur="500"/>
                                        <p:tgtEl>
                                          <p:spTgt spid="40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17" dur="500"/>
                                        <p:tgtEl>
                                          <p:spTgt spid="40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22" dur="500"/>
                                        <p:tgtEl>
                                          <p:spTgt spid="409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27" dur="500"/>
                                        <p:tgtEl>
                                          <p:spTgt spid="409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9" presetID="4" presetClass="entr" presetSubtype="16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 additive="repl"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 additive="repl">
                                        <p:cTn id="31" dur="5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36" dur="500"/>
                                        <p:tgtEl>
                                          <p:spTgt spid="409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97790-D19D-4700-BDC4-8972540FD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0D216D-652C-4978-86D0-D0CFA14A63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600200"/>
            <a:ext cx="8221663" cy="4518025"/>
          </a:xfrm>
        </p:spPr>
        <p:txBody>
          <a:bodyPr/>
          <a:lstStyle/>
          <a:p>
            <a:pPr marL="457200" indent="-4572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/>
              <a:t>What aspects of the Smart Grid system should we worry about?</a:t>
            </a:r>
          </a:p>
        </p:txBody>
      </p:sp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68663406-8E62-4FCE-84EE-C8C4203408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8537" y="2819399"/>
            <a:ext cx="3631803" cy="3631803"/>
          </a:xfrm>
          <a:prstGeom prst="rect">
            <a:avLst/>
          </a:prstGeom>
        </p:spPr>
      </p:pic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442529B7-53B2-451A-AED4-0C2A68FF25E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697162"/>
            <a:ext cx="388620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9576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000000"/>
            </a:gs>
            <a:gs pos="100000">
              <a:srgbClr val="2A6099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1">
            <a:extLst>
              <a:ext uri="{FF2B5EF4-FFF2-40B4-BE49-F238E27FC236}">
                <a16:creationId xmlns:a16="http://schemas.microsoft.com/office/drawing/2014/main" id="{FB69C42B-9FA9-41D3-B754-B5936D8B8B7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4838" cy="1138237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en-US" dirty="0"/>
              <a:t>System Model</a:t>
            </a:r>
          </a:p>
        </p:txBody>
      </p:sp>
      <p:sp>
        <p:nvSpPr>
          <p:cNvPr id="16386" name="Rectangle 2">
            <a:extLst>
              <a:ext uri="{FF2B5EF4-FFF2-40B4-BE49-F238E27FC236}">
                <a16:creationId xmlns:a16="http://schemas.microsoft.com/office/drawing/2014/main" id="{EB5524CD-7003-46EC-BE34-4C7E13AC222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4838" cy="4521200"/>
          </a:xfrm>
        </p:spPr>
        <p:txBody>
          <a:bodyPr/>
          <a:lstStyle/>
          <a:p>
            <a:pPr marL="339725" indent="-339725" eaLnBrk="1" hangingPunct="1">
              <a:buClr>
                <a:srgbClr val="FFFFFF"/>
              </a:buClr>
              <a:buFont typeface="Times New Roman" panose="02020603050405020304" pitchFamily="18" charset="0"/>
              <a:buChar char="•"/>
              <a:tabLst>
                <a:tab pos="339725" algn="l"/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  <a:defRPr/>
            </a:pPr>
            <a:r>
              <a:rPr lang="en-US" altLang="en-US" dirty="0"/>
              <a:t>Our system consists of Suppliers, Transformers, and power lines.</a:t>
            </a:r>
          </a:p>
          <a:p>
            <a:pPr marL="339725" indent="-339725" eaLnBrk="1" hangingPunct="1">
              <a:buClr>
                <a:srgbClr val="FFFFFF"/>
              </a:buClr>
              <a:buFont typeface="Times New Roman" panose="02020603050405020304" pitchFamily="18" charset="0"/>
              <a:buChar char="•"/>
              <a:tabLst>
                <a:tab pos="339725" algn="l"/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  <a:defRPr/>
            </a:pPr>
            <a:r>
              <a:rPr lang="en-US" altLang="en-US" dirty="0"/>
              <a:t>Transformers:</a:t>
            </a:r>
          </a:p>
          <a:p>
            <a:pPr marL="739775" lvl="1" indent="-282575" eaLnBrk="1" hangingPunct="1">
              <a:buClr>
                <a:srgbClr val="FFFFFF"/>
              </a:buClr>
              <a:buFont typeface="Times New Roman" panose="02020603050405020304" pitchFamily="18" charset="0"/>
              <a:buChar char="–"/>
              <a:tabLst>
                <a:tab pos="339725" algn="l"/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  <a:defRPr/>
            </a:pPr>
            <a:r>
              <a:rPr lang="en-US" altLang="en-US" dirty="0"/>
              <a:t>Weight (W)</a:t>
            </a:r>
          </a:p>
          <a:p>
            <a:pPr marL="739775" lvl="1" indent="-282575" eaLnBrk="1" hangingPunct="1">
              <a:buClr>
                <a:srgbClr val="FFFFFF"/>
              </a:buClr>
              <a:buFont typeface="Times New Roman" panose="02020603050405020304" pitchFamily="18" charset="0"/>
              <a:buChar char="–"/>
              <a:tabLst>
                <a:tab pos="339725" algn="l"/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  <a:defRPr/>
            </a:pPr>
            <a:r>
              <a:rPr lang="en-US" altLang="en-US" dirty="0"/>
              <a:t>Capacity</a:t>
            </a:r>
          </a:p>
          <a:p>
            <a:pPr marL="739775" lvl="1" indent="-282575" eaLnBrk="1" hangingPunct="1">
              <a:buClr>
                <a:srgbClr val="FFFFFF"/>
              </a:buClr>
              <a:buFont typeface="Times New Roman" panose="02020603050405020304" pitchFamily="18" charset="0"/>
              <a:buChar char="–"/>
              <a:tabLst>
                <a:tab pos="339725" algn="l"/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  <a:defRPr/>
            </a:pPr>
            <a:r>
              <a:rPr lang="en-US" altLang="en-US" dirty="0"/>
              <a:t>Cost (C)</a:t>
            </a:r>
          </a:p>
          <a:p>
            <a:pPr marL="741363" lvl="1" indent="-282575" eaLnBrk="1" hangingPunct="1">
              <a:buClrTx/>
              <a:buFontTx/>
              <a:buNone/>
              <a:tabLst>
                <a:tab pos="339725" algn="l"/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  <a:defRPr/>
            </a:pPr>
            <a:endParaRPr lang="en-US" altLang="en-US" dirty="0"/>
          </a:p>
        </p:txBody>
      </p:sp>
      <p:pic>
        <p:nvPicPr>
          <p:cNvPr id="16387" name="Picture 3">
            <a:extLst>
              <a:ext uri="{FF2B5EF4-FFF2-40B4-BE49-F238E27FC236}">
                <a16:creationId xmlns:a16="http://schemas.microsoft.com/office/drawing/2014/main" id="{1A748C81-709C-4AB6-9A12-C476427CE7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4343400"/>
            <a:ext cx="3863975" cy="144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7" dur="500"/>
                                        <p:tgtEl>
                                          <p:spTgt spid="163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12" dur="500"/>
                                        <p:tgtEl>
                                          <p:spTgt spid="163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16" dur="500"/>
                                        <p:tgtEl>
                                          <p:spTgt spid="163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19" dur="500"/>
                                        <p:tgtEl>
                                          <p:spTgt spid="1638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22" dur="500"/>
                                        <p:tgtEl>
                                          <p:spTgt spid="1638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4" presetID="3" presetClass="entr" presetSubtype="1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 additive="repl"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26" dur="500"/>
                                        <p:tgtEl>
                                          <p:spTgt spid="16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1">
            <a:extLst>
              <a:ext uri="{FF2B5EF4-FFF2-40B4-BE49-F238E27FC236}">
                <a16:creationId xmlns:a16="http://schemas.microsoft.com/office/drawing/2014/main" id="{4D7200C2-53E3-47C0-9331-E340D8ACD8E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4838" cy="1138237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en-US" dirty="0"/>
              <a:t>Weight</a:t>
            </a:r>
          </a:p>
        </p:txBody>
      </p:sp>
      <p:sp>
        <p:nvSpPr>
          <p:cNvPr id="32771" name="Rectangle 2">
            <a:extLst>
              <a:ext uri="{FF2B5EF4-FFF2-40B4-BE49-F238E27FC236}">
                <a16:creationId xmlns:a16="http://schemas.microsoft.com/office/drawing/2014/main" id="{9DF79C30-BC59-42B7-8627-24C60D8560C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4838" cy="4521200"/>
          </a:xfrm>
        </p:spPr>
        <p:txBody>
          <a:bodyPr/>
          <a:lstStyle/>
          <a:p>
            <a:pPr marL="739775" lvl="1" indent="-282575" eaLnBrk="1" hangingPunct="1">
              <a:buClr>
                <a:srgbClr val="FFFFFF"/>
              </a:buClr>
              <a:buFont typeface="Times New Roman" panose="02020603050405020304" pitchFamily="18" charset="0"/>
              <a:buChar char="–"/>
              <a:tabLst>
                <a:tab pos="339725" algn="l"/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</a:pPr>
            <a:r>
              <a:rPr lang="en-US" altLang="en-US" dirty="0"/>
              <a:t>Not all attack points are as “valuable”</a:t>
            </a:r>
          </a:p>
          <a:p>
            <a:pPr lvl="2" eaLnBrk="1" hangingPunct="1">
              <a:buClr>
                <a:srgbClr val="FFFFFF"/>
              </a:buClr>
              <a:buFont typeface="Times New Roman" panose="02020603050405020304" pitchFamily="18" charset="0"/>
              <a:buChar char="•"/>
              <a:tabLst>
                <a:tab pos="339725" algn="l"/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</a:pPr>
            <a:r>
              <a:rPr lang="en-US" altLang="en-US" dirty="0"/>
              <a:t>For example, individual houses are not as important as hospitals.</a:t>
            </a:r>
          </a:p>
        </p:txBody>
      </p:sp>
      <p:pic>
        <p:nvPicPr>
          <p:cNvPr id="3" name="Picture 2" descr="A picture containing drawing, table, clock&#10;&#10;Description automatically generated">
            <a:extLst>
              <a:ext uri="{FF2B5EF4-FFF2-40B4-BE49-F238E27FC236}">
                <a16:creationId xmlns:a16="http://schemas.microsoft.com/office/drawing/2014/main" id="{EAFB3E78-8F6D-4E6F-BBEB-E3BEAD7D01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3386603"/>
            <a:ext cx="1909588" cy="1968647"/>
          </a:xfrm>
          <a:prstGeom prst="rect">
            <a:avLst/>
          </a:prstGeom>
        </p:spPr>
      </p:pic>
      <p:pic>
        <p:nvPicPr>
          <p:cNvPr id="5" name="Picture 4" descr="A picture containing window, computer, drawing&#10;&#10;Description automatically generated">
            <a:extLst>
              <a:ext uri="{FF2B5EF4-FFF2-40B4-BE49-F238E27FC236}">
                <a16:creationId xmlns:a16="http://schemas.microsoft.com/office/drawing/2014/main" id="{79B668C0-3B41-4D2D-B444-0D667CAA257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399" y="3079077"/>
            <a:ext cx="2924829" cy="295695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D110E49-F964-4FB2-914F-3F6837447DEB}"/>
              </a:ext>
            </a:extLst>
          </p:cNvPr>
          <p:cNvSpPr txBox="1"/>
          <p:nvPr/>
        </p:nvSpPr>
        <p:spPr>
          <a:xfrm>
            <a:off x="1138351" y="5833832"/>
            <a:ext cx="2223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Supports one family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185BA4-82CF-410C-877A-11DBBAA8D82B}"/>
              </a:ext>
            </a:extLst>
          </p:cNvPr>
          <p:cNvSpPr txBox="1"/>
          <p:nvPr/>
        </p:nvSpPr>
        <p:spPr>
          <a:xfrm>
            <a:off x="5455971" y="5900105"/>
            <a:ext cx="2223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Supports entire communities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6527590-338C-41E7-9371-8D55F3DBBA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62037" y="2966216"/>
            <a:ext cx="2038798" cy="135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467518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le 1">
            <a:extLst>
              <a:ext uri="{FF2B5EF4-FFF2-40B4-BE49-F238E27FC236}">
                <a16:creationId xmlns:a16="http://schemas.microsoft.com/office/drawing/2014/main" id="{9540B283-124E-4A16-A983-85AD7AE19C8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Capacity</a:t>
            </a:r>
          </a:p>
        </p:txBody>
      </p:sp>
      <p:sp>
        <p:nvSpPr>
          <p:cNvPr id="44035" name="Content Placeholder 2">
            <a:extLst>
              <a:ext uri="{FF2B5EF4-FFF2-40B4-BE49-F238E27FC236}">
                <a16:creationId xmlns:a16="http://schemas.microsoft.com/office/drawing/2014/main" id="{49C70978-B50B-460B-A5A7-6BEB93332567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altLang="en-US" dirty="0"/>
              <a:t>There is a limit to the amount of electricity that a transformer can handle.</a:t>
            </a:r>
          </a:p>
          <a:p>
            <a:pPr marL="457200" indent="-4572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altLang="en-US" dirty="0"/>
              <a:t>Parts can only be made to work so hard before they fail.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743F70B-1641-49BF-B8CC-5BB0143824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6915" y="3798986"/>
            <a:ext cx="3890169" cy="2917627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le 1">
            <a:extLst>
              <a:ext uri="{FF2B5EF4-FFF2-40B4-BE49-F238E27FC236}">
                <a16:creationId xmlns:a16="http://schemas.microsoft.com/office/drawing/2014/main" id="{9540B283-124E-4A16-A983-85AD7AE19C8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Capacity</a:t>
            </a:r>
          </a:p>
        </p:txBody>
      </p:sp>
      <p:sp>
        <p:nvSpPr>
          <p:cNvPr id="44035" name="Content Placeholder 2">
            <a:extLst>
              <a:ext uri="{FF2B5EF4-FFF2-40B4-BE49-F238E27FC236}">
                <a16:creationId xmlns:a16="http://schemas.microsoft.com/office/drawing/2014/main" id="{49C70978-B50B-460B-A5A7-6BEB93332567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>
              <a:buClr>
                <a:schemeClr val="bg1"/>
              </a:buClr>
            </a:pPr>
            <a:r>
              <a:rPr lang="en-US" altLang="en-US" dirty="0"/>
              <a:t>Our idea: as parts fail, the remaining parts have to work harder.</a:t>
            </a:r>
          </a:p>
        </p:txBody>
      </p:sp>
      <p:pic>
        <p:nvPicPr>
          <p:cNvPr id="3" name="Picture 2" descr="A picture containing drawing&#10;&#10;Description automatically generated">
            <a:extLst>
              <a:ext uri="{FF2B5EF4-FFF2-40B4-BE49-F238E27FC236}">
                <a16:creationId xmlns:a16="http://schemas.microsoft.com/office/drawing/2014/main" id="{1EB9185D-A05D-42C7-AD6D-86468EB15D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2667000"/>
            <a:ext cx="5715000" cy="4039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1031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itle 1">
            <a:extLst>
              <a:ext uri="{FF2B5EF4-FFF2-40B4-BE49-F238E27FC236}">
                <a16:creationId xmlns:a16="http://schemas.microsoft.com/office/drawing/2014/main" id="{E9F1311F-2B9A-4E49-B1E8-D306D1BB0F8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Cost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9C70978-B50B-460B-A5A7-6BEB9333256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8221663" cy="4518025"/>
          </a:xfrm>
        </p:spPr>
        <p:txBody>
          <a:bodyPr/>
          <a:lstStyle/>
          <a:p>
            <a:pPr marL="457200" indent="-4572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altLang="en-US" dirty="0"/>
              <a:t>Attacking a transformer requires spending resources</a:t>
            </a:r>
          </a:p>
          <a:p>
            <a:pPr marL="457200" indent="-4572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altLang="en-US" dirty="0"/>
              <a:t>Attackers have a finite resource budget to work with</a:t>
            </a:r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BD8B828A-82EE-4DD9-9D35-409ADF94B42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3810000"/>
            <a:ext cx="3810000" cy="2690813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FE3D1-5550-4E7D-B63E-E4195A55F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5F9996-2EEA-4F65-852D-A63CA79E41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1663" cy="4518025"/>
          </a:xfrm>
        </p:spPr>
        <p:txBody>
          <a:bodyPr/>
          <a:lstStyle/>
          <a:p>
            <a:r>
              <a:rPr lang="en-US" sz="1400" dirty="0">
                <a:hlinkClick r:id="rId3"/>
              </a:rPr>
              <a:t>https://www.kissclipart.com/factory-clipart-car-citron-factory-vvucrf/</a:t>
            </a:r>
            <a:endParaRPr lang="en-US" sz="1400" dirty="0"/>
          </a:p>
          <a:p>
            <a:r>
              <a:rPr lang="en-US" sz="1400" dirty="0">
                <a:hlinkClick r:id="rId4"/>
              </a:rPr>
              <a:t>https://www.vippng.com/preview/ihxJJRR_distribution-transformer-electrical-steel-electrical-transformer-transformer-icon/</a:t>
            </a:r>
            <a:endParaRPr lang="en-US" sz="1400" dirty="0"/>
          </a:p>
          <a:p>
            <a:r>
              <a:rPr lang="en-US" sz="1400" dirty="0">
                <a:hlinkClick r:id="rId5"/>
              </a:rPr>
              <a:t>https://pfw.photoshelter.com/galleries/invited_galleries/C0000FUIbLB60jMk/C0000li9qCfTuVD0/C0000pVy0Bv0b1tw/C00005m_PfwyMB3w/C0000QADZPeyIyt8/G0000Kl4b_HiQrB0/Full-Color</a:t>
            </a:r>
            <a:endParaRPr lang="en-US" sz="1400" dirty="0"/>
          </a:p>
          <a:p>
            <a:r>
              <a:rPr lang="en-US" sz="1400" dirty="0">
                <a:hlinkClick r:id="rId6"/>
              </a:rPr>
              <a:t>http://www.clker.com/clipart-weight.html</a:t>
            </a:r>
            <a:endParaRPr lang="en-US" sz="1400" dirty="0"/>
          </a:p>
          <a:p>
            <a:r>
              <a:rPr lang="en-US" sz="1400" dirty="0">
                <a:hlinkClick r:id="rId7"/>
              </a:rPr>
              <a:t>https://fineartamerica.com/featured/1-water-overflowing-cup-zing-images.html</a:t>
            </a:r>
            <a:endParaRPr lang="en-US" sz="1400" dirty="0"/>
          </a:p>
          <a:p>
            <a:r>
              <a:rPr lang="en-US" sz="1400" dirty="0">
                <a:hlinkClick r:id="rId8"/>
              </a:rPr>
              <a:t>https://pixabay.com/vectors/cash-finance-financial-green-ideas-1296584/</a:t>
            </a:r>
            <a:endParaRPr lang="en-US" sz="1400" dirty="0"/>
          </a:p>
          <a:p>
            <a:r>
              <a:rPr lang="en-US" sz="1400" dirty="0">
                <a:hlinkClick r:id="rId9"/>
              </a:rPr>
              <a:t>https://veritasdomain.files.wordpress.com/2016/02/question-mark-blackandwhite.png</a:t>
            </a:r>
            <a:endParaRPr lang="en-US" sz="1400" dirty="0"/>
          </a:p>
          <a:p>
            <a:r>
              <a:rPr lang="en-US" sz="1400" dirty="0">
                <a:hlinkClick r:id="rId10"/>
              </a:rPr>
              <a:t>https://clipartix.com/questions-clipart-image-29220/</a:t>
            </a:r>
            <a:endParaRPr lang="en-US" sz="1400" dirty="0"/>
          </a:p>
          <a:p>
            <a:r>
              <a:rPr lang="en-US" sz="1400" dirty="0">
                <a:hlinkClick r:id="rId11"/>
              </a:rPr>
              <a:t>http://www.clker.com/clipart-orange-house-2.html</a:t>
            </a:r>
            <a:endParaRPr lang="en-US" sz="1400" dirty="0"/>
          </a:p>
          <a:p>
            <a:r>
              <a:rPr lang="en-US" sz="1400" dirty="0">
                <a:hlinkClick r:id="rId12"/>
              </a:rPr>
              <a:t>http://cliparts.co/clipart/2332315</a:t>
            </a:r>
            <a:endParaRPr lang="en-US" sz="1400" dirty="0"/>
          </a:p>
          <a:p>
            <a:r>
              <a:rPr lang="en-US" sz="1400" dirty="0">
                <a:hlinkClick r:id="rId13"/>
              </a:rPr>
              <a:t>https://picsart.com/i/sticker-304848469029211</a:t>
            </a:r>
            <a:endParaRPr lang="en-US" sz="1400" dirty="0"/>
          </a:p>
          <a:p>
            <a:r>
              <a:rPr lang="en-US" sz="1400" dirty="0">
                <a:hlinkClick r:id="rId14"/>
              </a:rPr>
              <a:t>http://www.clker.com/cliparts/r/K/T/F/J/l/cartoon-thought-bubble-md.png</a:t>
            </a:r>
            <a:endParaRPr lang="en-US" sz="1400" dirty="0"/>
          </a:p>
          <a:p>
            <a:r>
              <a:rPr lang="en-US" sz="1400" dirty="0">
                <a:hlinkClick r:id="rId15"/>
              </a:rPr>
              <a:t>https://www.istockphoto.com/jp/</a:t>
            </a:r>
            <a:r>
              <a:rPr lang="ja-JP" altLang="en-US" sz="1400" dirty="0">
                <a:hlinkClick r:id="rId15"/>
              </a:rPr>
              <a:t>ベクター</a:t>
            </a:r>
            <a:r>
              <a:rPr lang="en-US" altLang="ja-JP" sz="1400" dirty="0">
                <a:hlinkClick r:id="rId15"/>
              </a:rPr>
              <a:t>/</a:t>
            </a:r>
            <a:r>
              <a:rPr lang="ja-JP" altLang="en-US" sz="1400" dirty="0">
                <a:hlinkClick r:id="rId15"/>
              </a:rPr>
              <a:t>クラックにダム</a:t>
            </a:r>
            <a:r>
              <a:rPr lang="en-US" altLang="ja-JP" sz="1400" dirty="0">
                <a:hlinkClick r:id="rId15"/>
              </a:rPr>
              <a:t>-</a:t>
            </a:r>
            <a:r>
              <a:rPr lang="en-US" sz="1400" dirty="0">
                <a:hlinkClick r:id="rId15"/>
              </a:rPr>
              <a:t>gm486894653-38938542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8669980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Line 1">
            <a:extLst>
              <a:ext uri="{FF2B5EF4-FFF2-40B4-BE49-F238E27FC236}">
                <a16:creationId xmlns:a16="http://schemas.microsoft.com/office/drawing/2014/main" id="{78017756-33F9-40A4-98A4-DBEE9AD779DF}"/>
              </a:ext>
            </a:extLst>
          </p:cNvPr>
          <p:cNvSpPr>
            <a:spLocks noChangeShapeType="1"/>
          </p:cNvSpPr>
          <p:nvPr/>
        </p:nvSpPr>
        <p:spPr bwMode="auto">
          <a:xfrm>
            <a:off x="1828800" y="5715000"/>
            <a:ext cx="762000" cy="304800"/>
          </a:xfrm>
          <a:prstGeom prst="line">
            <a:avLst/>
          </a:prstGeom>
          <a:noFill/>
          <a:ln w="76320" cap="sq">
            <a:solidFill>
              <a:srgbClr val="FFCC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22" name="Line 2">
            <a:extLst>
              <a:ext uri="{FF2B5EF4-FFF2-40B4-BE49-F238E27FC236}">
                <a16:creationId xmlns:a16="http://schemas.microsoft.com/office/drawing/2014/main" id="{D253D5CD-1D88-4B53-A168-01071AF75B7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358936" y="5707062"/>
            <a:ext cx="1975064" cy="279739"/>
          </a:xfrm>
          <a:prstGeom prst="line">
            <a:avLst/>
          </a:prstGeom>
          <a:noFill/>
          <a:ln w="76320" cap="sq">
            <a:solidFill>
              <a:srgbClr val="FFCC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4418AF71-19AC-4678-85AA-C817189689D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en-US" dirty="0"/>
              <a:t>Definitions</a:t>
            </a:r>
          </a:p>
        </p:txBody>
      </p:sp>
      <p:sp>
        <p:nvSpPr>
          <p:cNvPr id="5124" name="Rectangle 4">
            <a:extLst>
              <a:ext uri="{FF2B5EF4-FFF2-40B4-BE49-F238E27FC236}">
                <a16:creationId xmlns:a16="http://schemas.microsoft.com/office/drawing/2014/main" id="{8AE1F574-BC82-4E41-B686-7803884C154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600201"/>
            <a:ext cx="8229600" cy="2133600"/>
          </a:xfrm>
        </p:spPr>
        <p:txBody>
          <a:bodyPr/>
          <a:lstStyle/>
          <a:p>
            <a:pPr marL="334963" indent="-334963" eaLnBrk="1" hangingPunct="1">
              <a:buClr>
                <a:srgbClr val="FFFFFF"/>
              </a:buClr>
              <a:buFont typeface="Arial" panose="020B0604020202020204" pitchFamily="34" charset="0"/>
              <a:buChar char="•"/>
              <a:tabLst>
                <a:tab pos="334963" algn="l"/>
                <a:tab pos="447675" algn="l"/>
                <a:tab pos="904875" algn="l"/>
                <a:tab pos="1362075" algn="l"/>
                <a:tab pos="1819275" algn="l"/>
                <a:tab pos="2276475" algn="l"/>
                <a:tab pos="2733675" algn="l"/>
                <a:tab pos="3190875" algn="l"/>
                <a:tab pos="3648075" algn="l"/>
                <a:tab pos="4105275" algn="l"/>
                <a:tab pos="4562475" algn="l"/>
                <a:tab pos="5019675" algn="l"/>
                <a:tab pos="5476875" algn="l"/>
                <a:tab pos="5934075" algn="l"/>
                <a:tab pos="6391275" algn="l"/>
                <a:tab pos="6848475" algn="l"/>
                <a:tab pos="7305675" algn="l"/>
                <a:tab pos="7762875" algn="l"/>
                <a:tab pos="8220075" algn="l"/>
                <a:tab pos="8677275" algn="l"/>
                <a:tab pos="9134475" algn="l"/>
              </a:tabLst>
            </a:pPr>
            <a:r>
              <a:rPr lang="en-US" altLang="en-US" dirty="0"/>
              <a:t>A smart grid is a computerized power grid.</a:t>
            </a:r>
          </a:p>
          <a:p>
            <a:pPr marL="334963" indent="-334963" eaLnBrk="1" hangingPunct="1">
              <a:buClr>
                <a:srgbClr val="FFFFFF"/>
              </a:buClr>
              <a:buFont typeface="Arial" panose="020B0604020202020204" pitchFamily="34" charset="0"/>
              <a:buChar char="•"/>
              <a:tabLst>
                <a:tab pos="334963" algn="l"/>
                <a:tab pos="447675" algn="l"/>
                <a:tab pos="904875" algn="l"/>
                <a:tab pos="1362075" algn="l"/>
                <a:tab pos="1819275" algn="l"/>
                <a:tab pos="2276475" algn="l"/>
                <a:tab pos="2733675" algn="l"/>
                <a:tab pos="3190875" algn="l"/>
                <a:tab pos="3648075" algn="l"/>
                <a:tab pos="4105275" algn="l"/>
                <a:tab pos="4562475" algn="l"/>
                <a:tab pos="5019675" algn="l"/>
                <a:tab pos="5476875" algn="l"/>
                <a:tab pos="5934075" algn="l"/>
                <a:tab pos="6391275" algn="l"/>
                <a:tab pos="6848475" algn="l"/>
                <a:tab pos="7305675" algn="l"/>
                <a:tab pos="7762875" algn="l"/>
                <a:tab pos="8220075" algn="l"/>
                <a:tab pos="8677275" algn="l"/>
                <a:tab pos="9134475" algn="l"/>
              </a:tabLst>
            </a:pPr>
            <a:r>
              <a:rPr lang="en-US" altLang="en-US" dirty="0"/>
              <a:t>In the event of a malfunctioning unit (generator or transformer), power can be automatically redirected from elsewhere.</a:t>
            </a:r>
          </a:p>
        </p:txBody>
      </p:sp>
      <p:sp>
        <p:nvSpPr>
          <p:cNvPr id="5125" name="Text Box 5">
            <a:extLst>
              <a:ext uri="{FF2B5EF4-FFF2-40B4-BE49-F238E27FC236}">
                <a16:creationId xmlns:a16="http://schemas.microsoft.com/office/drawing/2014/main" id="{6CDDCF8C-2104-4C2B-B82A-3AF024DE0C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60082" y="3901282"/>
            <a:ext cx="14478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/>
              <a:t>Transformer</a:t>
            </a:r>
          </a:p>
        </p:txBody>
      </p:sp>
      <p:sp>
        <p:nvSpPr>
          <p:cNvPr id="5126" name="Text Box 6">
            <a:extLst>
              <a:ext uri="{FF2B5EF4-FFF2-40B4-BE49-F238E27FC236}">
                <a16:creationId xmlns:a16="http://schemas.microsoft.com/office/drawing/2014/main" id="{A837186F-B56E-421A-9945-D52A3DA96F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81800" y="5257800"/>
            <a:ext cx="12192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/>
              <a:t>Generator</a:t>
            </a:r>
          </a:p>
        </p:txBody>
      </p:sp>
      <p:sp>
        <p:nvSpPr>
          <p:cNvPr id="5134" name="Line 14">
            <a:extLst>
              <a:ext uri="{FF2B5EF4-FFF2-40B4-BE49-F238E27FC236}">
                <a16:creationId xmlns:a16="http://schemas.microsoft.com/office/drawing/2014/main" id="{276B7A34-F9D1-4047-9D31-90CF2D03DB1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828800" y="5173663"/>
            <a:ext cx="762000" cy="320675"/>
          </a:xfrm>
          <a:prstGeom prst="line">
            <a:avLst/>
          </a:prstGeom>
          <a:noFill/>
          <a:ln w="76320" cap="sq">
            <a:solidFill>
              <a:srgbClr val="FFCC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35" name="Line 15">
            <a:extLst>
              <a:ext uri="{FF2B5EF4-FFF2-40B4-BE49-F238E27FC236}">
                <a16:creationId xmlns:a16="http://schemas.microsoft.com/office/drawing/2014/main" id="{153690BE-D104-46AC-A463-8DB79AAF1B95}"/>
              </a:ext>
            </a:extLst>
          </p:cNvPr>
          <p:cNvSpPr>
            <a:spLocks noChangeShapeType="1"/>
          </p:cNvSpPr>
          <p:nvPr/>
        </p:nvSpPr>
        <p:spPr bwMode="auto">
          <a:xfrm>
            <a:off x="3505201" y="4978060"/>
            <a:ext cx="1752572" cy="279739"/>
          </a:xfrm>
          <a:prstGeom prst="line">
            <a:avLst/>
          </a:prstGeom>
          <a:noFill/>
          <a:ln w="76320" cap="sq">
            <a:solidFill>
              <a:srgbClr val="FFCC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48" name="Text Box 28">
            <a:extLst>
              <a:ext uri="{FF2B5EF4-FFF2-40B4-BE49-F238E27FC236}">
                <a16:creationId xmlns:a16="http://schemas.microsoft.com/office/drawing/2014/main" id="{9B03C1AD-5A6E-4D31-8568-DCFAE89C1D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05400" y="6324600"/>
            <a:ext cx="14478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/>
              <a:t>Consumer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7D98C7-744B-4C99-83D2-16347E8ACB0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765" y="4791710"/>
            <a:ext cx="1836486" cy="166878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FD8E9DF-8DD0-4742-ACAF-059841D5071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775" y="4347138"/>
            <a:ext cx="2194450" cy="219336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B50662C-FDAF-4738-9950-2BC3A87A48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02469" y="4766946"/>
            <a:ext cx="1340061" cy="121985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A07C9F3-8799-405F-B8C3-DF5F0816C5F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4652" y="4384535"/>
            <a:ext cx="1435438" cy="106253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61C31B2-CE67-4426-B265-F1280CCB53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77406" y="5595765"/>
            <a:ext cx="1432684" cy="106079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24C166C-E855-4965-9359-C2CEEF0501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95329" y="3579019"/>
            <a:ext cx="1543707" cy="114300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97664D66-21C0-42A5-B6DC-BF0C9573589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609600" y="2819400"/>
            <a:ext cx="414564" cy="5243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4A54B5B-31F0-4D1C-8652-4D5ADB5D6E9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609600" y="3543871"/>
            <a:ext cx="414564" cy="524301"/>
          </a:xfrm>
          <a:prstGeom prst="rect">
            <a:avLst/>
          </a:prstGeom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7163081-2E4E-4594-92C4-5CF904BBB1DB}"/>
              </a:ext>
            </a:extLst>
          </p:cNvPr>
          <p:cNvCxnSpPr>
            <a:cxnSpLocks/>
          </p:cNvCxnSpPr>
          <p:nvPr/>
        </p:nvCxnSpPr>
        <p:spPr bwMode="auto">
          <a:xfrm>
            <a:off x="3096780" y="5381457"/>
            <a:ext cx="1" cy="399860"/>
          </a:xfrm>
          <a:prstGeom prst="straightConnector1">
            <a:avLst/>
          </a:prstGeom>
          <a:solidFill>
            <a:srgbClr val="00B8FF"/>
          </a:solidFill>
          <a:ln w="76200" cap="flat" cmpd="sng" algn="ctr">
            <a:solidFill>
              <a:srgbClr val="FFC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7173" name="Picture 7172">
            <a:extLst>
              <a:ext uri="{FF2B5EF4-FFF2-40B4-BE49-F238E27FC236}">
                <a16:creationId xmlns:a16="http://schemas.microsoft.com/office/drawing/2014/main" id="{D0FC7CF2-DC6D-4E82-BE92-324F9918041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609600" y="4188216"/>
            <a:ext cx="414564" cy="524301"/>
          </a:xfrm>
          <a:prstGeom prst="rect">
            <a:avLst/>
          </a:prstGeom>
        </p:spPr>
      </p:pic>
    </p:spTree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7" dur="500"/>
                                        <p:tgtEl>
                                          <p:spTgt spid="51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12" dur="500"/>
                                        <p:tgtEl>
                                          <p:spTgt spid="51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7343 0.26273 L 0.2401 0.27408 L 0.35139 0.33912 L 0.42187 0.32894 L 0.7059 0.24884 " pathEditMode="relative" ptsTypes="AAAAA">
                                      <p:cBhvr>
                                        <p:cTn id="46" dur="3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7257 0.37106 L 0.2401 0.35439 L 0.35434 0.28981 L 0.43715 0.28981 L 0.70104 0.33541 " pathEditMode="relative" ptsTypes="AAAAA">
                                      <p:cBhvr>
                                        <p:cTn id="48" dur="3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9" presetID="0" presetClass="path" presetSubtype="0" accel="50000" decel="5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0.38107 0.07246 L 0.38107 0.24121 L 0.43628 0.22199 L 0.71527 0.16621 " pathEditMode="relative" ptsTypes="AAAA">
                                      <p:cBhvr>
                                        <p:cTn id="50" dur="2000" fill="hold"/>
                                        <p:tgtEl>
                                          <p:spTgt spid="71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1" grpId="0" animBg="1"/>
      <p:bldP spid="5122" grpId="0" animBg="1"/>
      <p:bldP spid="5125" grpId="0"/>
      <p:bldP spid="5126" grpId="0"/>
      <p:bldP spid="5134" grpId="0" animBg="1"/>
      <p:bldP spid="5135" grpId="0" animBg="1"/>
      <p:bldP spid="514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Line 1">
            <a:extLst>
              <a:ext uri="{FF2B5EF4-FFF2-40B4-BE49-F238E27FC236}">
                <a16:creationId xmlns:a16="http://schemas.microsoft.com/office/drawing/2014/main" id="{78017756-33F9-40A4-98A4-DBEE9AD779DF}"/>
              </a:ext>
            </a:extLst>
          </p:cNvPr>
          <p:cNvSpPr>
            <a:spLocks noChangeShapeType="1"/>
          </p:cNvSpPr>
          <p:nvPr/>
        </p:nvSpPr>
        <p:spPr bwMode="auto">
          <a:xfrm>
            <a:off x="1828800" y="5715000"/>
            <a:ext cx="762000" cy="304800"/>
          </a:xfrm>
          <a:prstGeom prst="line">
            <a:avLst/>
          </a:prstGeom>
          <a:noFill/>
          <a:ln w="76320" cap="sq">
            <a:solidFill>
              <a:srgbClr val="FFCC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22" name="Line 2">
            <a:extLst>
              <a:ext uri="{FF2B5EF4-FFF2-40B4-BE49-F238E27FC236}">
                <a16:creationId xmlns:a16="http://schemas.microsoft.com/office/drawing/2014/main" id="{D253D5CD-1D88-4B53-A168-01071AF75B7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358936" y="5707062"/>
            <a:ext cx="1975064" cy="279739"/>
          </a:xfrm>
          <a:prstGeom prst="line">
            <a:avLst/>
          </a:prstGeom>
          <a:noFill/>
          <a:ln w="76320" cap="sq">
            <a:solidFill>
              <a:srgbClr val="FFCC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4418AF71-19AC-4678-85AA-C817189689D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en-US" dirty="0"/>
              <a:t>Definitions</a:t>
            </a:r>
          </a:p>
        </p:txBody>
      </p:sp>
      <p:sp>
        <p:nvSpPr>
          <p:cNvPr id="5124" name="Rectangle 4">
            <a:extLst>
              <a:ext uri="{FF2B5EF4-FFF2-40B4-BE49-F238E27FC236}">
                <a16:creationId xmlns:a16="http://schemas.microsoft.com/office/drawing/2014/main" id="{8AE1F574-BC82-4E41-B686-7803884C154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600201"/>
            <a:ext cx="8229600" cy="2133600"/>
          </a:xfrm>
        </p:spPr>
        <p:txBody>
          <a:bodyPr/>
          <a:lstStyle/>
          <a:p>
            <a:pPr marL="334963" indent="-334963" eaLnBrk="1" hangingPunct="1">
              <a:buClr>
                <a:srgbClr val="FFFFFF"/>
              </a:buClr>
              <a:buFont typeface="Arial" panose="020B0604020202020204" pitchFamily="34" charset="0"/>
              <a:buChar char="•"/>
              <a:tabLst>
                <a:tab pos="334963" algn="l"/>
                <a:tab pos="447675" algn="l"/>
                <a:tab pos="904875" algn="l"/>
                <a:tab pos="1362075" algn="l"/>
                <a:tab pos="1819275" algn="l"/>
                <a:tab pos="2276475" algn="l"/>
                <a:tab pos="2733675" algn="l"/>
                <a:tab pos="3190875" algn="l"/>
                <a:tab pos="3648075" algn="l"/>
                <a:tab pos="4105275" algn="l"/>
                <a:tab pos="4562475" algn="l"/>
                <a:tab pos="5019675" algn="l"/>
                <a:tab pos="5476875" algn="l"/>
                <a:tab pos="5934075" algn="l"/>
                <a:tab pos="6391275" algn="l"/>
                <a:tab pos="6848475" algn="l"/>
                <a:tab pos="7305675" algn="l"/>
                <a:tab pos="7762875" algn="l"/>
                <a:tab pos="8220075" algn="l"/>
                <a:tab pos="8677275" algn="l"/>
                <a:tab pos="9134475" algn="l"/>
              </a:tabLst>
            </a:pPr>
            <a:r>
              <a:rPr lang="en-US" altLang="en-US" dirty="0"/>
              <a:t>A smart grid is a computerized power grid.</a:t>
            </a:r>
          </a:p>
          <a:p>
            <a:pPr marL="334963" indent="-334963" eaLnBrk="1" hangingPunct="1">
              <a:buClr>
                <a:srgbClr val="FFFFFF"/>
              </a:buClr>
              <a:buFont typeface="Arial" panose="020B0604020202020204" pitchFamily="34" charset="0"/>
              <a:buChar char="•"/>
              <a:tabLst>
                <a:tab pos="334963" algn="l"/>
                <a:tab pos="447675" algn="l"/>
                <a:tab pos="904875" algn="l"/>
                <a:tab pos="1362075" algn="l"/>
                <a:tab pos="1819275" algn="l"/>
                <a:tab pos="2276475" algn="l"/>
                <a:tab pos="2733675" algn="l"/>
                <a:tab pos="3190875" algn="l"/>
                <a:tab pos="3648075" algn="l"/>
                <a:tab pos="4105275" algn="l"/>
                <a:tab pos="4562475" algn="l"/>
                <a:tab pos="5019675" algn="l"/>
                <a:tab pos="5476875" algn="l"/>
                <a:tab pos="5934075" algn="l"/>
                <a:tab pos="6391275" algn="l"/>
                <a:tab pos="6848475" algn="l"/>
                <a:tab pos="7305675" algn="l"/>
                <a:tab pos="7762875" algn="l"/>
                <a:tab pos="8220075" algn="l"/>
                <a:tab pos="8677275" algn="l"/>
                <a:tab pos="9134475" algn="l"/>
              </a:tabLst>
            </a:pPr>
            <a:r>
              <a:rPr lang="en-US" altLang="en-US" dirty="0"/>
              <a:t>In the event of a malfunctioning unit (generator or transformer), power can be automatically redirected from elsewhere.</a:t>
            </a:r>
          </a:p>
        </p:txBody>
      </p:sp>
      <p:sp>
        <p:nvSpPr>
          <p:cNvPr id="5125" name="Text Box 5">
            <a:extLst>
              <a:ext uri="{FF2B5EF4-FFF2-40B4-BE49-F238E27FC236}">
                <a16:creationId xmlns:a16="http://schemas.microsoft.com/office/drawing/2014/main" id="{6CDDCF8C-2104-4C2B-B82A-3AF024DE0C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60082" y="3901282"/>
            <a:ext cx="14478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/>
              <a:t>Transformer</a:t>
            </a:r>
          </a:p>
        </p:txBody>
      </p:sp>
      <p:sp>
        <p:nvSpPr>
          <p:cNvPr id="5126" name="Text Box 6">
            <a:extLst>
              <a:ext uri="{FF2B5EF4-FFF2-40B4-BE49-F238E27FC236}">
                <a16:creationId xmlns:a16="http://schemas.microsoft.com/office/drawing/2014/main" id="{A837186F-B56E-421A-9945-D52A3DA96F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81800" y="5257800"/>
            <a:ext cx="12192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/>
              <a:t>Generator</a:t>
            </a:r>
          </a:p>
        </p:txBody>
      </p:sp>
      <p:sp>
        <p:nvSpPr>
          <p:cNvPr id="5134" name="Line 14">
            <a:extLst>
              <a:ext uri="{FF2B5EF4-FFF2-40B4-BE49-F238E27FC236}">
                <a16:creationId xmlns:a16="http://schemas.microsoft.com/office/drawing/2014/main" id="{276B7A34-F9D1-4047-9D31-90CF2D03DB1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828800" y="5173663"/>
            <a:ext cx="762000" cy="320675"/>
          </a:xfrm>
          <a:prstGeom prst="line">
            <a:avLst/>
          </a:prstGeom>
          <a:noFill/>
          <a:ln w="76320" cap="sq">
            <a:solidFill>
              <a:srgbClr val="FFCC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35" name="Line 15">
            <a:extLst>
              <a:ext uri="{FF2B5EF4-FFF2-40B4-BE49-F238E27FC236}">
                <a16:creationId xmlns:a16="http://schemas.microsoft.com/office/drawing/2014/main" id="{153690BE-D104-46AC-A463-8DB79AAF1B95}"/>
              </a:ext>
            </a:extLst>
          </p:cNvPr>
          <p:cNvSpPr>
            <a:spLocks noChangeShapeType="1"/>
          </p:cNvSpPr>
          <p:nvPr/>
        </p:nvSpPr>
        <p:spPr bwMode="auto">
          <a:xfrm>
            <a:off x="3505201" y="4978060"/>
            <a:ext cx="1752572" cy="279739"/>
          </a:xfrm>
          <a:prstGeom prst="line">
            <a:avLst/>
          </a:prstGeom>
          <a:noFill/>
          <a:ln w="76320" cap="sq">
            <a:solidFill>
              <a:srgbClr val="FFC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48" name="Text Box 28">
            <a:extLst>
              <a:ext uri="{FF2B5EF4-FFF2-40B4-BE49-F238E27FC236}">
                <a16:creationId xmlns:a16="http://schemas.microsoft.com/office/drawing/2014/main" id="{9B03C1AD-5A6E-4D31-8568-DCFAE89C1D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05400" y="6324600"/>
            <a:ext cx="14478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/>
              <a:t>Consumer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7D98C7-744B-4C99-83D2-16347E8ACB0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765" y="4791710"/>
            <a:ext cx="1836486" cy="166878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FD8E9DF-8DD0-4742-ACAF-059841D5071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775" y="4347138"/>
            <a:ext cx="2194450" cy="219336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B50662C-FDAF-4738-9950-2BC3A87A48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02469" y="4766946"/>
            <a:ext cx="1340061" cy="121985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61C31B2-CE67-4426-B265-F1280CCB53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77406" y="5595765"/>
            <a:ext cx="1432684" cy="106079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24C166C-E855-4965-9359-C2CEEF0501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95329" y="3579019"/>
            <a:ext cx="1543707" cy="114300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97664D66-21C0-42A5-B6DC-BF0C957358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609600" y="2819400"/>
            <a:ext cx="414564" cy="5243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4A54B5B-31F0-4D1C-8652-4D5ADB5D6E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609600" y="3543871"/>
            <a:ext cx="414564" cy="524301"/>
          </a:xfrm>
          <a:prstGeom prst="rect">
            <a:avLst/>
          </a:prstGeom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7163081-2E4E-4594-92C4-5CF904BBB1DB}"/>
              </a:ext>
            </a:extLst>
          </p:cNvPr>
          <p:cNvCxnSpPr>
            <a:cxnSpLocks/>
          </p:cNvCxnSpPr>
          <p:nvPr/>
        </p:nvCxnSpPr>
        <p:spPr bwMode="auto">
          <a:xfrm>
            <a:off x="3096780" y="5381457"/>
            <a:ext cx="1" cy="399860"/>
          </a:xfrm>
          <a:prstGeom prst="straightConnector1">
            <a:avLst/>
          </a:prstGeom>
          <a:solidFill>
            <a:srgbClr val="00B8FF"/>
          </a:solidFill>
          <a:ln w="76200" cap="flat" cmpd="sng" algn="ctr">
            <a:solidFill>
              <a:srgbClr val="FFC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7173" name="Picture 7172">
            <a:extLst>
              <a:ext uri="{FF2B5EF4-FFF2-40B4-BE49-F238E27FC236}">
                <a16:creationId xmlns:a16="http://schemas.microsoft.com/office/drawing/2014/main" id="{D0FC7CF2-DC6D-4E82-BE92-324F991804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609600" y="4188216"/>
            <a:ext cx="414564" cy="5243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8B4AE38-5209-47D0-97ED-51AF69433CC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54510" y="4921264"/>
            <a:ext cx="2048434" cy="573074"/>
          </a:xfrm>
          <a:prstGeom prst="rect">
            <a:avLst/>
          </a:prstGeom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0919CE9-F490-460F-8FBD-CC0239AF6CB6}"/>
              </a:ext>
            </a:extLst>
          </p:cNvPr>
          <p:cNvCxnSpPr>
            <a:cxnSpLocks/>
          </p:cNvCxnSpPr>
          <p:nvPr/>
        </p:nvCxnSpPr>
        <p:spPr bwMode="auto">
          <a:xfrm>
            <a:off x="3096976" y="5381457"/>
            <a:ext cx="1" cy="399860"/>
          </a:xfrm>
          <a:prstGeom prst="straightConnector1">
            <a:avLst/>
          </a:prstGeom>
          <a:solidFill>
            <a:srgbClr val="00B8FF"/>
          </a:solidFill>
          <a:ln w="76200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8956" y="4343400"/>
            <a:ext cx="11430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735380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7343 0.26273 L 0.2401 0.27408 L 0.35139 0.33912 L 0.42187 0.32894 L 0.7059 0.24884 " pathEditMode="relative" ptsTypes="AAAAA">
                                      <p:cBhvr>
                                        <p:cTn id="14" dur="3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7725 0.37222 L 0.24566 0.35439 L 0.33055 0.30509 " pathEditMode="relative" ptsTypes="AAA">
                                      <p:cBhvr>
                                        <p:cTn id="16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Line 1">
            <a:extLst>
              <a:ext uri="{FF2B5EF4-FFF2-40B4-BE49-F238E27FC236}">
                <a16:creationId xmlns:a16="http://schemas.microsoft.com/office/drawing/2014/main" id="{78017756-33F9-40A4-98A4-DBEE9AD779DF}"/>
              </a:ext>
            </a:extLst>
          </p:cNvPr>
          <p:cNvSpPr>
            <a:spLocks noChangeShapeType="1"/>
          </p:cNvSpPr>
          <p:nvPr/>
        </p:nvSpPr>
        <p:spPr bwMode="auto">
          <a:xfrm>
            <a:off x="1740147" y="3175482"/>
            <a:ext cx="1155449" cy="468332"/>
          </a:xfrm>
          <a:prstGeom prst="line">
            <a:avLst/>
          </a:prstGeom>
          <a:noFill/>
          <a:ln w="76320" cap="sq">
            <a:solidFill>
              <a:srgbClr val="FFCC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22" name="Line 2">
            <a:extLst>
              <a:ext uri="{FF2B5EF4-FFF2-40B4-BE49-F238E27FC236}">
                <a16:creationId xmlns:a16="http://schemas.microsoft.com/office/drawing/2014/main" id="{D253D5CD-1D88-4B53-A168-01071AF75B7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972894" y="3274386"/>
            <a:ext cx="2046905" cy="215811"/>
          </a:xfrm>
          <a:prstGeom prst="line">
            <a:avLst/>
          </a:prstGeom>
          <a:noFill/>
          <a:ln w="76320" cap="sq">
            <a:solidFill>
              <a:srgbClr val="FFCC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34" name="Line 14">
            <a:extLst>
              <a:ext uri="{FF2B5EF4-FFF2-40B4-BE49-F238E27FC236}">
                <a16:creationId xmlns:a16="http://schemas.microsoft.com/office/drawing/2014/main" id="{276B7A34-F9D1-4047-9D31-90CF2D03DB1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740147" y="2407414"/>
            <a:ext cx="1231650" cy="547406"/>
          </a:xfrm>
          <a:prstGeom prst="line">
            <a:avLst/>
          </a:prstGeom>
          <a:noFill/>
          <a:ln w="76320" cap="sq">
            <a:solidFill>
              <a:srgbClr val="FFCC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35" name="Line 15">
            <a:extLst>
              <a:ext uri="{FF2B5EF4-FFF2-40B4-BE49-F238E27FC236}">
                <a16:creationId xmlns:a16="http://schemas.microsoft.com/office/drawing/2014/main" id="{153690BE-D104-46AC-A463-8DB79AAF1B95}"/>
              </a:ext>
            </a:extLst>
          </p:cNvPr>
          <p:cNvSpPr>
            <a:spLocks noChangeShapeType="1"/>
          </p:cNvSpPr>
          <p:nvPr/>
        </p:nvSpPr>
        <p:spPr bwMode="auto">
          <a:xfrm>
            <a:off x="3988075" y="2407414"/>
            <a:ext cx="2046897" cy="399860"/>
          </a:xfrm>
          <a:prstGeom prst="line">
            <a:avLst/>
          </a:prstGeom>
          <a:noFill/>
          <a:ln w="76320" cap="sq">
            <a:solidFill>
              <a:srgbClr val="FFCC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7D98C7-744B-4C99-83D2-16347E8ACB0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113" y="2252192"/>
            <a:ext cx="1836486" cy="166878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FD8E9DF-8DD0-4742-ACAF-059841D5071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3231" y="2028404"/>
            <a:ext cx="2194450" cy="219336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A07C9F3-8799-405F-B8C3-DF5F0816C5F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7854" y="1718420"/>
            <a:ext cx="1435438" cy="106253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61C31B2-CE67-4426-B265-F1280CCB53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90506" y="3242357"/>
            <a:ext cx="1432684" cy="1060796"/>
          </a:xfrm>
          <a:prstGeom prst="rect">
            <a:avLst/>
          </a:prstGeom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7163081-2E4E-4594-92C4-5CF904BBB1DB}"/>
              </a:ext>
            </a:extLst>
          </p:cNvPr>
          <p:cNvCxnSpPr>
            <a:cxnSpLocks/>
          </p:cNvCxnSpPr>
          <p:nvPr/>
        </p:nvCxnSpPr>
        <p:spPr bwMode="auto">
          <a:xfrm>
            <a:off x="3465997" y="2779748"/>
            <a:ext cx="1" cy="399860"/>
          </a:xfrm>
          <a:prstGeom prst="straightConnector1">
            <a:avLst/>
          </a:prstGeom>
          <a:solidFill>
            <a:srgbClr val="00B8FF"/>
          </a:solidFill>
          <a:ln w="76200" cap="flat" cmpd="sng" algn="ctr">
            <a:solidFill>
              <a:srgbClr val="FFC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111E492E-1A85-4041-A530-97EA459811B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3541" y="4098549"/>
            <a:ext cx="2194450" cy="2193362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6DFC6B80-CD22-4703-8C84-7F2C70DF8FF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0648" y="-330371"/>
            <a:ext cx="2194450" cy="2193362"/>
          </a:xfrm>
          <a:prstGeom prst="rect">
            <a:avLst/>
          </a:prstGeom>
        </p:spPr>
      </p:pic>
      <p:sp>
        <p:nvSpPr>
          <p:cNvPr id="31" name="Line 2">
            <a:extLst>
              <a:ext uri="{FF2B5EF4-FFF2-40B4-BE49-F238E27FC236}">
                <a16:creationId xmlns:a16="http://schemas.microsoft.com/office/drawing/2014/main" id="{11BE4248-C760-4FF2-9B0E-49C7FE4F8B6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966580" y="990600"/>
            <a:ext cx="2053219" cy="801062"/>
          </a:xfrm>
          <a:prstGeom prst="line">
            <a:avLst/>
          </a:prstGeom>
          <a:noFill/>
          <a:ln w="76320" cap="sq">
            <a:solidFill>
              <a:srgbClr val="FFCC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" name="Line 2">
            <a:extLst>
              <a:ext uri="{FF2B5EF4-FFF2-40B4-BE49-F238E27FC236}">
                <a16:creationId xmlns:a16="http://schemas.microsoft.com/office/drawing/2014/main" id="{98305490-9963-4228-9A6F-77AB329F3FD5}"/>
              </a:ext>
            </a:extLst>
          </p:cNvPr>
          <p:cNvSpPr>
            <a:spLocks noChangeShapeType="1"/>
          </p:cNvSpPr>
          <p:nvPr/>
        </p:nvSpPr>
        <p:spPr bwMode="auto">
          <a:xfrm>
            <a:off x="3854007" y="4188215"/>
            <a:ext cx="2046905" cy="993384"/>
          </a:xfrm>
          <a:prstGeom prst="line">
            <a:avLst/>
          </a:prstGeom>
          <a:noFill/>
          <a:ln w="76320" cap="sq">
            <a:solidFill>
              <a:srgbClr val="FFCC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AE101685-5986-46B2-98EF-9C4F27667B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566452" y="1760485"/>
            <a:ext cx="414564" cy="524301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C6CC1D28-06E2-45B7-AF83-1F4B8C9283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533400" y="242009"/>
            <a:ext cx="414564" cy="524301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CA89C7CD-4B7E-41D4-81A8-41C86E3563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685669" y="5410200"/>
            <a:ext cx="414564" cy="524301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0F9786CF-788A-4161-A4C7-69A492212C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699313" y="3738295"/>
            <a:ext cx="414564" cy="524301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995D056F-09A4-40D4-965D-044DA60413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620358" y="2739263"/>
            <a:ext cx="414564" cy="524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6383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4879 0.16458 L 0.42101 0.03264 L 0.78108 0.17615 " pathEditMode="relative" ptsTypes="AAA">
                                      <p:cBhvr>
                                        <p:cTn id="6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5886 -0.38148 L 0.42066 -0.2787 L 0.78473 -0.04236 " pathEditMode="relative" ptsTypes="AAA">
                                      <p:cBhvr>
                                        <p:cTn id="8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6146 -0.14004 L 0.42049 -0.03727 L 0.78906 -0.11342 " pathEditMode="relative" ptsTypes="AAA">
                                      <p:cBhvr>
                                        <p:cTn id="10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3646 0.025 L 0.41163 -0.10301 L 0.39722 0.10764 L 0.76129 0.03658 " pathEditMode="relative" rAng="0" ptsTypes="AAAA">
                                      <p:cBhvr>
                                        <p:cTn id="12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233" y="-2269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5278 0.37222 L 0.42309 0.25532 L 0.7842 0.05231 " pathEditMode="relative" ptsTypes="AAA">
                                      <p:cBhvr>
                                        <p:cTn id="14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Line 1">
            <a:extLst>
              <a:ext uri="{FF2B5EF4-FFF2-40B4-BE49-F238E27FC236}">
                <a16:creationId xmlns:a16="http://schemas.microsoft.com/office/drawing/2014/main" id="{78017756-33F9-40A4-98A4-DBEE9AD779DF}"/>
              </a:ext>
            </a:extLst>
          </p:cNvPr>
          <p:cNvSpPr>
            <a:spLocks noChangeShapeType="1"/>
          </p:cNvSpPr>
          <p:nvPr/>
        </p:nvSpPr>
        <p:spPr bwMode="auto">
          <a:xfrm>
            <a:off x="1740147" y="3175482"/>
            <a:ext cx="1155449" cy="468332"/>
          </a:xfrm>
          <a:prstGeom prst="line">
            <a:avLst/>
          </a:prstGeom>
          <a:noFill/>
          <a:ln w="76320" cap="sq">
            <a:solidFill>
              <a:schemeClr val="bg2"/>
            </a:solidFill>
            <a:miter lim="800000"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22" name="Line 2">
            <a:extLst>
              <a:ext uri="{FF2B5EF4-FFF2-40B4-BE49-F238E27FC236}">
                <a16:creationId xmlns:a16="http://schemas.microsoft.com/office/drawing/2014/main" id="{D253D5CD-1D88-4B53-A168-01071AF75B7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972894" y="3274386"/>
            <a:ext cx="2046905" cy="215811"/>
          </a:xfrm>
          <a:prstGeom prst="line">
            <a:avLst/>
          </a:prstGeom>
          <a:noFill/>
          <a:ln w="76320" cap="sq">
            <a:solidFill>
              <a:srgbClr val="FFCC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34" name="Line 14">
            <a:extLst>
              <a:ext uri="{FF2B5EF4-FFF2-40B4-BE49-F238E27FC236}">
                <a16:creationId xmlns:a16="http://schemas.microsoft.com/office/drawing/2014/main" id="{276B7A34-F9D1-4047-9D31-90CF2D03DB1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740147" y="2407414"/>
            <a:ext cx="1231650" cy="547406"/>
          </a:xfrm>
          <a:prstGeom prst="line">
            <a:avLst/>
          </a:prstGeom>
          <a:noFill/>
          <a:ln w="76320" cap="sq">
            <a:solidFill>
              <a:srgbClr val="FFCC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35" name="Line 15">
            <a:extLst>
              <a:ext uri="{FF2B5EF4-FFF2-40B4-BE49-F238E27FC236}">
                <a16:creationId xmlns:a16="http://schemas.microsoft.com/office/drawing/2014/main" id="{153690BE-D104-46AC-A463-8DB79AAF1B95}"/>
              </a:ext>
            </a:extLst>
          </p:cNvPr>
          <p:cNvSpPr>
            <a:spLocks noChangeShapeType="1"/>
          </p:cNvSpPr>
          <p:nvPr/>
        </p:nvSpPr>
        <p:spPr bwMode="auto">
          <a:xfrm>
            <a:off x="3988075" y="2407414"/>
            <a:ext cx="2046897" cy="399860"/>
          </a:xfrm>
          <a:prstGeom prst="line">
            <a:avLst/>
          </a:prstGeom>
          <a:noFill/>
          <a:ln w="76320" cap="sq">
            <a:solidFill>
              <a:srgbClr val="FFCC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7D98C7-744B-4C99-83D2-16347E8ACB0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113" y="2252192"/>
            <a:ext cx="1836486" cy="166878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FD8E9DF-8DD0-4742-ACAF-059841D5071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3231" y="2028404"/>
            <a:ext cx="2194450" cy="219336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A07C9F3-8799-405F-B8C3-DF5F0816C5F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7854" y="1718420"/>
            <a:ext cx="1435438" cy="106253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61C31B2-CE67-4426-B265-F1280CCB53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90506" y="3242357"/>
            <a:ext cx="1432684" cy="1060796"/>
          </a:xfrm>
          <a:prstGeom prst="rect">
            <a:avLst/>
          </a:prstGeom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7163081-2E4E-4594-92C4-5CF904BBB1DB}"/>
              </a:ext>
            </a:extLst>
          </p:cNvPr>
          <p:cNvCxnSpPr>
            <a:cxnSpLocks/>
          </p:cNvCxnSpPr>
          <p:nvPr/>
        </p:nvCxnSpPr>
        <p:spPr bwMode="auto">
          <a:xfrm>
            <a:off x="3465997" y="2779748"/>
            <a:ext cx="1" cy="399860"/>
          </a:xfrm>
          <a:prstGeom prst="straightConnector1">
            <a:avLst/>
          </a:prstGeom>
          <a:solidFill>
            <a:srgbClr val="00B8FF"/>
          </a:solidFill>
          <a:ln w="76200" cap="flat" cmpd="sng" algn="ctr">
            <a:solidFill>
              <a:srgbClr val="FFC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111E492E-1A85-4041-A530-97EA459811B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3541" y="4098549"/>
            <a:ext cx="2194450" cy="2193362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6DFC6B80-CD22-4703-8C84-7F2C70DF8FF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0648" y="-330371"/>
            <a:ext cx="2194450" cy="2193362"/>
          </a:xfrm>
          <a:prstGeom prst="rect">
            <a:avLst/>
          </a:prstGeom>
        </p:spPr>
      </p:pic>
      <p:sp>
        <p:nvSpPr>
          <p:cNvPr id="31" name="Line 2">
            <a:extLst>
              <a:ext uri="{FF2B5EF4-FFF2-40B4-BE49-F238E27FC236}">
                <a16:creationId xmlns:a16="http://schemas.microsoft.com/office/drawing/2014/main" id="{11BE4248-C760-4FF2-9B0E-49C7FE4F8B6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966580" y="990600"/>
            <a:ext cx="2053219" cy="801062"/>
          </a:xfrm>
          <a:prstGeom prst="line">
            <a:avLst/>
          </a:prstGeom>
          <a:noFill/>
          <a:ln w="76320" cap="sq">
            <a:solidFill>
              <a:srgbClr val="FFCC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" name="Line 2">
            <a:extLst>
              <a:ext uri="{FF2B5EF4-FFF2-40B4-BE49-F238E27FC236}">
                <a16:creationId xmlns:a16="http://schemas.microsoft.com/office/drawing/2014/main" id="{98305490-9963-4228-9A6F-77AB329F3FD5}"/>
              </a:ext>
            </a:extLst>
          </p:cNvPr>
          <p:cNvSpPr>
            <a:spLocks noChangeShapeType="1"/>
          </p:cNvSpPr>
          <p:nvPr/>
        </p:nvSpPr>
        <p:spPr bwMode="auto">
          <a:xfrm>
            <a:off x="3854007" y="4188215"/>
            <a:ext cx="2046905" cy="993384"/>
          </a:xfrm>
          <a:prstGeom prst="line">
            <a:avLst/>
          </a:prstGeom>
          <a:noFill/>
          <a:ln w="76320" cap="sq">
            <a:solidFill>
              <a:srgbClr val="FFCC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AE101685-5986-46B2-98EF-9C4F27667B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566452" y="1760485"/>
            <a:ext cx="414564" cy="524301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C6CC1D28-06E2-45B7-AF83-1F4B8C9283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533400" y="242009"/>
            <a:ext cx="414564" cy="524301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CA89C7CD-4B7E-41D4-81A8-41C86E3563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620358" y="5410200"/>
            <a:ext cx="414564" cy="524301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0F9786CF-788A-4161-A4C7-69A492212C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699313" y="3738295"/>
            <a:ext cx="414564" cy="524301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995D056F-09A4-40D4-965D-044DA60413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620358" y="2739263"/>
            <a:ext cx="414564" cy="524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6625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4879 0.16458 L 0.42101 0.03264 L 0.78108 0.17615 " pathEditMode="relative" ptsTypes="AAA">
                                      <p:cBhvr>
                                        <p:cTn id="6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3646 0.025 L 0.41163 -0.10301 L 0.39722 0.10764 L 0.76129 0.03658 " pathEditMode="relative" rAng="0" ptsTypes="AAAA">
                                      <p:cBhvr>
                                        <p:cTn id="8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233" y="-2269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5278 0.37222 L 0.42309 0.25532 L 0.7842 0.05231 " pathEditMode="relative" ptsTypes="AAA">
                                      <p:cBhvr>
                                        <p:cTn id="10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6615 -0.125 L 0.43368 -0.24814 L 0.42031 -0.02615 L 0.76997 0.18357 " pathEditMode="relative" ptsTypes="AAAA">
                                      <p:cBhvr>
                                        <p:cTn id="12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5469 -0.37639 L 0.28941 -0.32708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736" y="2454"/>
                                    </p:animMotion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C000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000000"/>
            </a:gs>
            <a:gs pos="100000">
              <a:srgbClr val="2A6099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1">
            <a:extLst>
              <a:ext uri="{FF2B5EF4-FFF2-40B4-BE49-F238E27FC236}">
                <a16:creationId xmlns:a16="http://schemas.microsoft.com/office/drawing/2014/main" id="{9B1B4570-0A23-41E9-B570-CA454851004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en-US" dirty="0"/>
              <a:t>Background Information</a:t>
            </a:r>
          </a:p>
        </p:txBody>
      </p:sp>
      <p:sp>
        <p:nvSpPr>
          <p:cNvPr id="9218" name="Rectangle 2">
            <a:extLst>
              <a:ext uri="{FF2B5EF4-FFF2-40B4-BE49-F238E27FC236}">
                <a16:creationId xmlns:a16="http://schemas.microsoft.com/office/drawing/2014/main" id="{95C9EDBA-9D26-44E1-97C9-7666C8655C2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marL="339725" indent="-339725" eaLnBrk="1" hangingPunct="1">
              <a:buClr>
                <a:srgbClr val="FFFFFF"/>
              </a:buClr>
              <a:buFont typeface="Times New Roman" panose="02020603050405020304" pitchFamily="18" charset="0"/>
              <a:buChar char="•"/>
              <a:tabLst>
                <a:tab pos="339725" algn="l"/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</a:pPr>
            <a:r>
              <a:rPr lang="en-US" altLang="en-US"/>
              <a:t>Smart grids can be vulnerable to attacks.</a:t>
            </a:r>
          </a:p>
          <a:p>
            <a:pPr marL="339725" indent="-339725" eaLnBrk="1" hangingPunct="1">
              <a:buClr>
                <a:srgbClr val="FFFFFF"/>
              </a:buClr>
              <a:buFont typeface="Times New Roman" panose="02020603050405020304" pitchFamily="18" charset="0"/>
              <a:buChar char="•"/>
              <a:tabLst>
                <a:tab pos="339725" algn="l"/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</a:pPr>
            <a:r>
              <a:rPr lang="en-US" altLang="en-US"/>
              <a:t>If key points are forced offline, the failures can “cascade.”</a:t>
            </a:r>
          </a:p>
          <a:p>
            <a:pPr marL="339725" indent="-339725" eaLnBrk="1" hangingPunct="1">
              <a:buClr>
                <a:srgbClr val="FFFFFF"/>
              </a:buClr>
              <a:buFont typeface="Times New Roman" panose="02020603050405020304" pitchFamily="18" charset="0"/>
              <a:buChar char="•"/>
              <a:tabLst>
                <a:tab pos="339725" algn="l"/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</a:pPr>
            <a:r>
              <a:rPr lang="en-US" altLang="en-US"/>
              <a:t>Cascade happens when the remaining infrastructure fails to meet the burden being placed on it and components begin to fail.</a:t>
            </a:r>
          </a:p>
        </p:txBody>
      </p:sp>
    </p:spTree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7" dur="500"/>
                                        <p:tgtEl>
                                          <p:spTgt spid="92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12" dur="500"/>
                                        <p:tgtEl>
                                          <p:spTgt spid="92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17" dur="500"/>
                                        <p:tgtEl>
                                          <p:spTgt spid="92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000000"/>
            </a:gs>
            <a:gs pos="100000">
              <a:srgbClr val="2A6099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1752600"/>
            <a:ext cx="1835055" cy="1670449"/>
          </a:xfrm>
          <a:prstGeom prst="rect">
            <a:avLst/>
          </a:prstGeom>
        </p:spPr>
      </p:pic>
      <p:sp>
        <p:nvSpPr>
          <p:cNvPr id="19458" name="Rectangle 1">
            <a:extLst>
              <a:ext uri="{FF2B5EF4-FFF2-40B4-BE49-F238E27FC236}">
                <a16:creationId xmlns:a16="http://schemas.microsoft.com/office/drawing/2014/main" id="{4956DBD5-FE16-495C-A8F7-84C7DD90F3B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4838" cy="1138237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en-US" dirty="0"/>
              <a:t>Cascade: an Example</a:t>
            </a:r>
          </a:p>
        </p:txBody>
      </p:sp>
      <p:sp>
        <p:nvSpPr>
          <p:cNvPr id="19459" name="Text Box 3">
            <a:extLst>
              <a:ext uri="{FF2B5EF4-FFF2-40B4-BE49-F238E27FC236}">
                <a16:creationId xmlns:a16="http://schemas.microsoft.com/office/drawing/2014/main" id="{72FA1692-97B6-48BB-97B1-2780BF2E3F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43800" y="1981200"/>
            <a:ext cx="14478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/>
              <a:t>Transformer</a:t>
            </a:r>
          </a:p>
        </p:txBody>
      </p:sp>
      <p:sp>
        <p:nvSpPr>
          <p:cNvPr id="19460" name="Text Box 4">
            <a:extLst>
              <a:ext uri="{FF2B5EF4-FFF2-40B4-BE49-F238E27FC236}">
                <a16:creationId xmlns:a16="http://schemas.microsoft.com/office/drawing/2014/main" id="{88C7B366-A0B8-43E5-B496-E13579343E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72400" y="4648200"/>
            <a:ext cx="12192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/>
              <a:t>Generator</a:t>
            </a:r>
          </a:p>
        </p:txBody>
      </p:sp>
      <p:sp>
        <p:nvSpPr>
          <p:cNvPr id="19492" name="Text Box 15">
            <a:extLst>
              <a:ext uri="{FF2B5EF4-FFF2-40B4-BE49-F238E27FC236}">
                <a16:creationId xmlns:a16="http://schemas.microsoft.com/office/drawing/2014/main" id="{05B22757-B497-4725-8598-9B0F3CBEE0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19600" y="4191000"/>
            <a:ext cx="3048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/>
              <a:t>1</a:t>
            </a:r>
          </a:p>
        </p:txBody>
      </p:sp>
      <p:sp>
        <p:nvSpPr>
          <p:cNvPr id="19490" name="Text Box 16">
            <a:extLst>
              <a:ext uri="{FF2B5EF4-FFF2-40B4-BE49-F238E27FC236}">
                <a16:creationId xmlns:a16="http://schemas.microsoft.com/office/drawing/2014/main" id="{B7E3BAEF-17D4-495B-B91A-559C5B4ECB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4267200"/>
            <a:ext cx="3048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/>
              <a:t>3</a:t>
            </a:r>
          </a:p>
        </p:txBody>
      </p:sp>
      <p:sp>
        <p:nvSpPr>
          <p:cNvPr id="19488" name="Text Box 17">
            <a:extLst>
              <a:ext uri="{FF2B5EF4-FFF2-40B4-BE49-F238E27FC236}">
                <a16:creationId xmlns:a16="http://schemas.microsoft.com/office/drawing/2014/main" id="{6EEE8006-0DEC-4D9E-9660-6FEEAFE4DA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9200" y="6399645"/>
            <a:ext cx="3048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/>
              <a:t>1</a:t>
            </a:r>
          </a:p>
        </p:txBody>
      </p:sp>
      <p:sp>
        <p:nvSpPr>
          <p:cNvPr id="19486" name="Text Box 18">
            <a:extLst>
              <a:ext uri="{FF2B5EF4-FFF2-40B4-BE49-F238E27FC236}">
                <a16:creationId xmlns:a16="http://schemas.microsoft.com/office/drawing/2014/main" id="{130A34AB-F8AF-447F-9923-CF102C21DB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19600" y="6323445"/>
            <a:ext cx="3048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/>
              <a:t>1</a:t>
            </a:r>
          </a:p>
        </p:txBody>
      </p:sp>
      <p:cxnSp>
        <p:nvCxnSpPr>
          <p:cNvPr id="19468" name="Straight Arrow Connector 2">
            <a:extLst>
              <a:ext uri="{FF2B5EF4-FFF2-40B4-BE49-F238E27FC236}">
                <a16:creationId xmlns:a16="http://schemas.microsoft.com/office/drawing/2014/main" id="{F6782FDF-3EBB-4832-AFD1-8A38C5532D88}"/>
              </a:ext>
            </a:extLst>
          </p:cNvPr>
          <p:cNvCxnSpPr>
            <a:cxnSpLocks/>
            <a:stCxn id="3" idx="3"/>
            <a:endCxn id="39" idx="0"/>
          </p:cNvCxnSpPr>
          <p:nvPr/>
        </p:nvCxnSpPr>
        <p:spPr bwMode="auto">
          <a:xfrm>
            <a:off x="4578255" y="2587825"/>
            <a:ext cx="524233" cy="842330"/>
          </a:xfrm>
          <a:prstGeom prst="straightConnector1">
            <a:avLst/>
          </a:prstGeom>
          <a:noFill/>
          <a:ln w="76200" algn="ctr">
            <a:solidFill>
              <a:srgbClr val="FFC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469" name="Straight Arrow Connector 5">
            <a:extLst>
              <a:ext uri="{FF2B5EF4-FFF2-40B4-BE49-F238E27FC236}">
                <a16:creationId xmlns:a16="http://schemas.microsoft.com/office/drawing/2014/main" id="{03D4DD83-04AF-4B8F-AF50-D04BC2958102}"/>
              </a:ext>
            </a:extLst>
          </p:cNvPr>
          <p:cNvCxnSpPr>
            <a:cxnSpLocks/>
            <a:stCxn id="3" idx="1"/>
            <a:endCxn id="38" idx="0"/>
          </p:cNvCxnSpPr>
          <p:nvPr/>
        </p:nvCxnSpPr>
        <p:spPr bwMode="auto">
          <a:xfrm flipH="1">
            <a:off x="1825888" y="2587825"/>
            <a:ext cx="917312" cy="842330"/>
          </a:xfrm>
          <a:prstGeom prst="straightConnector1">
            <a:avLst/>
          </a:prstGeom>
          <a:noFill/>
          <a:ln w="76200" algn="ctr">
            <a:solidFill>
              <a:srgbClr val="FFC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470" name="Straight Arrow Connector 11">
            <a:extLst>
              <a:ext uri="{FF2B5EF4-FFF2-40B4-BE49-F238E27FC236}">
                <a16:creationId xmlns:a16="http://schemas.microsoft.com/office/drawing/2014/main" id="{30C4091B-0899-4A9B-B331-6EFBBD05B5A3}"/>
              </a:ext>
            </a:extLst>
          </p:cNvPr>
          <p:cNvCxnSpPr>
            <a:cxnSpLocks/>
            <a:stCxn id="38" idx="2"/>
            <a:endCxn id="40" idx="0"/>
          </p:cNvCxnSpPr>
          <p:nvPr/>
        </p:nvCxnSpPr>
        <p:spPr bwMode="auto">
          <a:xfrm>
            <a:off x="1825888" y="4491131"/>
            <a:ext cx="0" cy="1071469"/>
          </a:xfrm>
          <a:prstGeom prst="straightConnector1">
            <a:avLst/>
          </a:prstGeom>
          <a:noFill/>
          <a:ln w="76200" algn="ctr">
            <a:solidFill>
              <a:srgbClr val="FFC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471" name="Straight Arrow Connector 18">
            <a:extLst>
              <a:ext uri="{FF2B5EF4-FFF2-40B4-BE49-F238E27FC236}">
                <a16:creationId xmlns:a16="http://schemas.microsoft.com/office/drawing/2014/main" id="{047A7F99-74F3-4D97-A2C6-B68E9349CD74}"/>
              </a:ext>
            </a:extLst>
          </p:cNvPr>
          <p:cNvCxnSpPr>
            <a:cxnSpLocks/>
            <a:stCxn id="39" idx="2"/>
            <a:endCxn id="41" idx="0"/>
          </p:cNvCxnSpPr>
          <p:nvPr/>
        </p:nvCxnSpPr>
        <p:spPr bwMode="auto">
          <a:xfrm>
            <a:off x="5102488" y="4491131"/>
            <a:ext cx="0" cy="1147669"/>
          </a:xfrm>
          <a:prstGeom prst="straightConnector1">
            <a:avLst/>
          </a:prstGeom>
          <a:noFill/>
          <a:ln w="76200" algn="ctr">
            <a:solidFill>
              <a:srgbClr val="FFC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9473" name="Picture 29">
            <a:extLst>
              <a:ext uri="{FF2B5EF4-FFF2-40B4-BE49-F238E27FC236}">
                <a16:creationId xmlns:a16="http://schemas.microsoft.com/office/drawing/2014/main" id="{B2B7408F-1481-43B9-8D67-53E4BD0DD4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4800600"/>
            <a:ext cx="412750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9474" name="Picture 29">
            <a:extLst>
              <a:ext uri="{FF2B5EF4-FFF2-40B4-BE49-F238E27FC236}">
                <a16:creationId xmlns:a16="http://schemas.microsoft.com/office/drawing/2014/main" id="{1CD7134E-5E5F-400C-BAB1-DBC0926F8D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2743200"/>
            <a:ext cx="412750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9475" name="Picture 29">
            <a:extLst>
              <a:ext uri="{FF2B5EF4-FFF2-40B4-BE49-F238E27FC236}">
                <a16:creationId xmlns:a16="http://schemas.microsoft.com/office/drawing/2014/main" id="{6D7EB2AE-779D-4387-9BE9-17B060F350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667000"/>
            <a:ext cx="412750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9477" name="Picture 29">
            <a:extLst>
              <a:ext uri="{FF2B5EF4-FFF2-40B4-BE49-F238E27FC236}">
                <a16:creationId xmlns:a16="http://schemas.microsoft.com/office/drawing/2014/main" id="{29F82963-2294-4E81-BAFB-FEF6E37AED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4724400"/>
            <a:ext cx="412750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cxnSp>
        <p:nvCxnSpPr>
          <p:cNvPr id="19478" name="Straight Arrow Connector 10283">
            <a:extLst>
              <a:ext uri="{FF2B5EF4-FFF2-40B4-BE49-F238E27FC236}">
                <a16:creationId xmlns:a16="http://schemas.microsoft.com/office/drawing/2014/main" id="{0423D1B5-1ADC-461B-9710-F35C358CA75C}"/>
              </a:ext>
            </a:extLst>
          </p:cNvPr>
          <p:cNvCxnSpPr>
            <a:cxnSpLocks noChangeShapeType="1"/>
            <a:stCxn id="38" idx="3"/>
            <a:endCxn id="39" idx="1"/>
          </p:cNvCxnSpPr>
          <p:nvPr/>
        </p:nvCxnSpPr>
        <p:spPr bwMode="auto">
          <a:xfrm>
            <a:off x="2356376" y="3960643"/>
            <a:ext cx="2215624" cy="0"/>
          </a:xfrm>
          <a:prstGeom prst="straightConnector1">
            <a:avLst/>
          </a:prstGeom>
          <a:noFill/>
          <a:ln w="76200" algn="ctr">
            <a:solidFill>
              <a:srgbClr val="FFC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9479" name="TextBox 87">
            <a:extLst>
              <a:ext uri="{FF2B5EF4-FFF2-40B4-BE49-F238E27FC236}">
                <a16:creationId xmlns:a16="http://schemas.microsoft.com/office/drawing/2014/main" id="{53EA657E-CD0A-453B-A7A5-7ECDE24A24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43800" y="3124200"/>
            <a:ext cx="6191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altLang="en-US" dirty="0"/>
              <a:t>Max</a:t>
            </a:r>
          </a:p>
        </p:txBody>
      </p:sp>
      <p:sp>
        <p:nvSpPr>
          <p:cNvPr id="19480" name="TextBox 89">
            <a:extLst>
              <a:ext uri="{FF2B5EF4-FFF2-40B4-BE49-F238E27FC236}">
                <a16:creationId xmlns:a16="http://schemas.microsoft.com/office/drawing/2014/main" id="{E8735F89-546B-43AE-A94C-24B7661ECD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91400" y="5791200"/>
            <a:ext cx="67151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altLang="en-US" dirty="0"/>
              <a:t>Total</a:t>
            </a:r>
          </a:p>
        </p:txBody>
      </p:sp>
      <p:sp>
        <p:nvSpPr>
          <p:cNvPr id="19481" name="TextBox 90">
            <a:extLst>
              <a:ext uri="{FF2B5EF4-FFF2-40B4-BE49-F238E27FC236}">
                <a16:creationId xmlns:a16="http://schemas.microsoft.com/office/drawing/2014/main" id="{5CF9E82F-BFDF-44FC-8ADC-9FAD74D4E6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43600" y="3581400"/>
            <a:ext cx="13716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altLang="en-US" dirty="0"/>
              <a:t>Load	1</a:t>
            </a:r>
          </a:p>
        </p:txBody>
      </p:sp>
      <p:cxnSp>
        <p:nvCxnSpPr>
          <p:cNvPr id="19483" name="Straight Arrow Connector 94">
            <a:extLst>
              <a:ext uri="{FF2B5EF4-FFF2-40B4-BE49-F238E27FC236}">
                <a16:creationId xmlns:a16="http://schemas.microsoft.com/office/drawing/2014/main" id="{AAC9E80A-D001-482B-9322-8065FBB29816}"/>
              </a:ext>
            </a:extLst>
          </p:cNvPr>
          <p:cNvCxnSpPr>
            <a:cxnSpLocks/>
            <a:stCxn id="39" idx="2"/>
            <a:endCxn id="40" idx="0"/>
          </p:cNvCxnSpPr>
          <p:nvPr/>
        </p:nvCxnSpPr>
        <p:spPr bwMode="auto">
          <a:xfrm flipH="1">
            <a:off x="1825888" y="4491131"/>
            <a:ext cx="3276600" cy="1071469"/>
          </a:xfrm>
          <a:prstGeom prst="straightConnector1">
            <a:avLst/>
          </a:prstGeom>
          <a:noFill/>
          <a:ln w="76200" algn="ctr">
            <a:solidFill>
              <a:schemeClr val="bg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7" name="Arc 96">
            <a:extLst>
              <a:ext uri="{FF2B5EF4-FFF2-40B4-BE49-F238E27FC236}">
                <a16:creationId xmlns:a16="http://schemas.microsoft.com/office/drawing/2014/main" id="{968E3273-D9F5-4E16-8718-8BE525196D22}"/>
              </a:ext>
            </a:extLst>
          </p:cNvPr>
          <p:cNvSpPr/>
          <p:nvPr/>
        </p:nvSpPr>
        <p:spPr bwMode="auto">
          <a:xfrm rot="5400000">
            <a:off x="3827678" y="3335122"/>
            <a:ext cx="4036580" cy="1481137"/>
          </a:xfrm>
          <a:prstGeom prst="arc">
            <a:avLst/>
          </a:prstGeom>
          <a:noFill/>
          <a:ln w="50800" cap="flat" cmpd="sng" algn="ctr">
            <a:solidFill>
              <a:schemeClr val="tx1"/>
            </a:solidFill>
            <a:prstDash val="dash"/>
            <a:round/>
            <a:headEnd type="triangle" w="med" len="med"/>
            <a:tailEnd type="none" w="med" len="med"/>
          </a:ln>
          <a:effectLst/>
        </p:spPr>
        <p:txBody>
          <a:bodyPr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en-US"/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4953000"/>
            <a:ext cx="1165384" cy="1060848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3430155"/>
            <a:ext cx="1060976" cy="1060976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430155"/>
            <a:ext cx="1060976" cy="1060976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5562600"/>
            <a:ext cx="1060976" cy="1060976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5638800"/>
            <a:ext cx="1060976" cy="1060976"/>
          </a:xfrm>
          <a:prstGeom prst="rect">
            <a:avLst/>
          </a:prstGeom>
        </p:spPr>
      </p:pic>
      <p:sp>
        <p:nvSpPr>
          <p:cNvPr id="100" name="TextBox 10281">
            <a:extLst>
              <a:ext uri="{FF2B5EF4-FFF2-40B4-BE49-F238E27FC236}">
                <a16:creationId xmlns:a16="http://schemas.microsoft.com/office/drawing/2014/main" id="{0DD36E85-1A6A-486A-82A3-88B07DCF81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19400" y="3048000"/>
            <a:ext cx="3127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altLang="en-US" dirty="0"/>
              <a:t>8</a:t>
            </a:r>
          </a:p>
        </p:txBody>
      </p:sp>
      <p:sp>
        <p:nvSpPr>
          <p:cNvPr id="101" name="Rectangle 2">
            <a:extLst>
              <a:ext uri="{FF2B5EF4-FFF2-40B4-BE49-F238E27FC236}">
                <a16:creationId xmlns:a16="http://schemas.microsoft.com/office/drawing/2014/main" id="{FED2CED5-EA50-4775-808C-DB870FFB64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147763"/>
            <a:ext cx="8224838" cy="1082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indent="4763"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altLang="en-US" dirty="0"/>
              <a:t>Observe how the marked transformer fails in this scenario: </a:t>
            </a:r>
          </a:p>
        </p:txBody>
      </p:sp>
      <p:pic>
        <p:nvPicPr>
          <p:cNvPr id="19476" name="Picture 29">
            <a:extLst>
              <a:ext uri="{FF2B5EF4-FFF2-40B4-BE49-F238E27FC236}">
                <a16:creationId xmlns:a16="http://schemas.microsoft.com/office/drawing/2014/main" id="{086B01A7-54B1-4027-A026-1DA072E50D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3733800"/>
            <a:ext cx="412750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76" name="Picture 7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0" y="2209800"/>
            <a:ext cx="1060976" cy="106097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BF0DAF0-5A08-4679-A351-77D4164B80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401462" y="2862049"/>
            <a:ext cx="414564" cy="5243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793FD1C-9CDC-4602-B50E-76A30DDE0B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447800" y="3689136"/>
            <a:ext cx="414564" cy="5243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A7B4CC3-AB30-449B-BE99-E69357F878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489338" y="4507779"/>
            <a:ext cx="414564" cy="524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470080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33247 -0.00162 L 0.69531 -0.00162 C 0.69497 0.10879 0.69462 0.21898 0.69427 0.32963 " pathEditMode="relative" ptsTypes="A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2223 -0.08311 L 0.43143 -0.07778 L 0.32848 0.05416 L 0.33143 0.42824 " pathEditMode="relative" ptsTypes="AAAA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2882 -0.32315 L 0.63593 -0.32199 L 0.69878 -0.1831 C 0.69913 -0.05347 0.69948 0.07616 0.69982 0.20602 " pathEditMode="relative" ptsTypes="AAAA">
                                      <p:cBhvr>
                                        <p:cTn id="10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000000"/>
            </a:gs>
            <a:gs pos="100000">
              <a:srgbClr val="2A6099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1752600"/>
            <a:ext cx="1835055" cy="1670449"/>
          </a:xfrm>
          <a:prstGeom prst="rect">
            <a:avLst/>
          </a:prstGeom>
        </p:spPr>
      </p:pic>
      <p:sp>
        <p:nvSpPr>
          <p:cNvPr id="19458" name="Rectangle 1">
            <a:extLst>
              <a:ext uri="{FF2B5EF4-FFF2-40B4-BE49-F238E27FC236}">
                <a16:creationId xmlns:a16="http://schemas.microsoft.com/office/drawing/2014/main" id="{4956DBD5-FE16-495C-A8F7-84C7DD90F3B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4838" cy="1138237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en-US" dirty="0"/>
              <a:t>Cascade: an Example</a:t>
            </a:r>
          </a:p>
        </p:txBody>
      </p:sp>
      <p:sp>
        <p:nvSpPr>
          <p:cNvPr id="19459" name="Text Box 3">
            <a:extLst>
              <a:ext uri="{FF2B5EF4-FFF2-40B4-BE49-F238E27FC236}">
                <a16:creationId xmlns:a16="http://schemas.microsoft.com/office/drawing/2014/main" id="{72FA1692-97B6-48BB-97B1-2780BF2E3F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43800" y="1981200"/>
            <a:ext cx="14478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/>
              <a:t>Transformer</a:t>
            </a:r>
          </a:p>
        </p:txBody>
      </p:sp>
      <p:sp>
        <p:nvSpPr>
          <p:cNvPr id="19460" name="Text Box 4">
            <a:extLst>
              <a:ext uri="{FF2B5EF4-FFF2-40B4-BE49-F238E27FC236}">
                <a16:creationId xmlns:a16="http://schemas.microsoft.com/office/drawing/2014/main" id="{88C7B366-A0B8-43E5-B496-E13579343E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72400" y="4648200"/>
            <a:ext cx="12192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/>
              <a:t>Generator</a:t>
            </a:r>
          </a:p>
        </p:txBody>
      </p:sp>
      <p:sp>
        <p:nvSpPr>
          <p:cNvPr id="19492" name="Text Box 15">
            <a:extLst>
              <a:ext uri="{FF2B5EF4-FFF2-40B4-BE49-F238E27FC236}">
                <a16:creationId xmlns:a16="http://schemas.microsoft.com/office/drawing/2014/main" id="{05B22757-B497-4725-8598-9B0F3CBEE0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19600" y="4191000"/>
            <a:ext cx="3048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/>
              <a:t>1</a:t>
            </a:r>
          </a:p>
        </p:txBody>
      </p:sp>
      <p:sp>
        <p:nvSpPr>
          <p:cNvPr id="19490" name="Text Box 16">
            <a:extLst>
              <a:ext uri="{FF2B5EF4-FFF2-40B4-BE49-F238E27FC236}">
                <a16:creationId xmlns:a16="http://schemas.microsoft.com/office/drawing/2014/main" id="{B7E3BAEF-17D4-495B-B91A-559C5B4ECB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4267200"/>
            <a:ext cx="3048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/>
              <a:t>3</a:t>
            </a:r>
          </a:p>
        </p:txBody>
      </p:sp>
      <p:sp>
        <p:nvSpPr>
          <p:cNvPr id="19488" name="Text Box 17">
            <a:extLst>
              <a:ext uri="{FF2B5EF4-FFF2-40B4-BE49-F238E27FC236}">
                <a16:creationId xmlns:a16="http://schemas.microsoft.com/office/drawing/2014/main" id="{6EEE8006-0DEC-4D9E-9660-6FEEAFE4DA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9200" y="6399645"/>
            <a:ext cx="3048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/>
              <a:t>1</a:t>
            </a:r>
          </a:p>
        </p:txBody>
      </p:sp>
      <p:sp>
        <p:nvSpPr>
          <p:cNvPr id="19486" name="Text Box 18">
            <a:extLst>
              <a:ext uri="{FF2B5EF4-FFF2-40B4-BE49-F238E27FC236}">
                <a16:creationId xmlns:a16="http://schemas.microsoft.com/office/drawing/2014/main" id="{130A34AB-F8AF-447F-9923-CF102C21DB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19600" y="6323445"/>
            <a:ext cx="3048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/>
              <a:t>1</a:t>
            </a:r>
          </a:p>
        </p:txBody>
      </p:sp>
      <p:cxnSp>
        <p:nvCxnSpPr>
          <p:cNvPr id="19468" name="Straight Arrow Connector 2">
            <a:extLst>
              <a:ext uri="{FF2B5EF4-FFF2-40B4-BE49-F238E27FC236}">
                <a16:creationId xmlns:a16="http://schemas.microsoft.com/office/drawing/2014/main" id="{F6782FDF-3EBB-4832-AFD1-8A38C5532D88}"/>
              </a:ext>
            </a:extLst>
          </p:cNvPr>
          <p:cNvCxnSpPr>
            <a:cxnSpLocks/>
            <a:stCxn id="3" idx="3"/>
            <a:endCxn id="39" idx="0"/>
          </p:cNvCxnSpPr>
          <p:nvPr/>
        </p:nvCxnSpPr>
        <p:spPr bwMode="auto">
          <a:xfrm>
            <a:off x="4578255" y="2587825"/>
            <a:ext cx="524233" cy="842330"/>
          </a:xfrm>
          <a:prstGeom prst="straightConnector1">
            <a:avLst/>
          </a:prstGeom>
          <a:noFill/>
          <a:ln w="76200" algn="ctr">
            <a:solidFill>
              <a:srgbClr val="FFC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469" name="Straight Arrow Connector 5">
            <a:extLst>
              <a:ext uri="{FF2B5EF4-FFF2-40B4-BE49-F238E27FC236}">
                <a16:creationId xmlns:a16="http://schemas.microsoft.com/office/drawing/2014/main" id="{03D4DD83-04AF-4B8F-AF50-D04BC2958102}"/>
              </a:ext>
            </a:extLst>
          </p:cNvPr>
          <p:cNvCxnSpPr>
            <a:cxnSpLocks/>
            <a:stCxn id="3" idx="1"/>
            <a:endCxn id="4" idx="0"/>
          </p:cNvCxnSpPr>
          <p:nvPr/>
        </p:nvCxnSpPr>
        <p:spPr bwMode="auto">
          <a:xfrm flipH="1">
            <a:off x="1825978" y="2587825"/>
            <a:ext cx="917222" cy="841175"/>
          </a:xfrm>
          <a:prstGeom prst="straightConnector1">
            <a:avLst/>
          </a:prstGeom>
          <a:noFill/>
          <a:ln w="76200" algn="ctr">
            <a:solidFill>
              <a:schemeClr val="tx2">
                <a:lumMod val="50000"/>
                <a:lumOff val="50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470" name="Straight Arrow Connector 11">
            <a:extLst>
              <a:ext uri="{FF2B5EF4-FFF2-40B4-BE49-F238E27FC236}">
                <a16:creationId xmlns:a16="http://schemas.microsoft.com/office/drawing/2014/main" id="{30C4091B-0899-4A9B-B331-6EFBBD05B5A3}"/>
              </a:ext>
            </a:extLst>
          </p:cNvPr>
          <p:cNvCxnSpPr>
            <a:cxnSpLocks/>
            <a:stCxn id="4" idx="2"/>
            <a:endCxn id="40" idx="0"/>
          </p:cNvCxnSpPr>
          <p:nvPr/>
        </p:nvCxnSpPr>
        <p:spPr bwMode="auto">
          <a:xfrm flipH="1">
            <a:off x="1825888" y="4490155"/>
            <a:ext cx="90" cy="1072445"/>
          </a:xfrm>
          <a:prstGeom prst="straightConnector1">
            <a:avLst/>
          </a:prstGeom>
          <a:noFill/>
          <a:ln w="76200" algn="ctr">
            <a:solidFill>
              <a:schemeClr val="tx2">
                <a:lumMod val="50000"/>
                <a:lumOff val="50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471" name="Straight Arrow Connector 18">
            <a:extLst>
              <a:ext uri="{FF2B5EF4-FFF2-40B4-BE49-F238E27FC236}">
                <a16:creationId xmlns:a16="http://schemas.microsoft.com/office/drawing/2014/main" id="{047A7F99-74F3-4D97-A2C6-B68E9349CD74}"/>
              </a:ext>
            </a:extLst>
          </p:cNvPr>
          <p:cNvCxnSpPr>
            <a:cxnSpLocks/>
            <a:stCxn id="39" idx="2"/>
            <a:endCxn id="41" idx="0"/>
          </p:cNvCxnSpPr>
          <p:nvPr/>
        </p:nvCxnSpPr>
        <p:spPr bwMode="auto">
          <a:xfrm>
            <a:off x="5102488" y="4491131"/>
            <a:ext cx="0" cy="1147669"/>
          </a:xfrm>
          <a:prstGeom prst="straightConnector1">
            <a:avLst/>
          </a:prstGeom>
          <a:noFill/>
          <a:ln w="76200" algn="ctr">
            <a:solidFill>
              <a:srgbClr val="FFC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9475" name="Picture 29">
            <a:extLst>
              <a:ext uri="{FF2B5EF4-FFF2-40B4-BE49-F238E27FC236}">
                <a16:creationId xmlns:a16="http://schemas.microsoft.com/office/drawing/2014/main" id="{6D7EB2AE-779D-4387-9BE9-17B060F350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667000"/>
            <a:ext cx="412750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9477" name="Picture 29">
            <a:extLst>
              <a:ext uri="{FF2B5EF4-FFF2-40B4-BE49-F238E27FC236}">
                <a16:creationId xmlns:a16="http://schemas.microsoft.com/office/drawing/2014/main" id="{29F82963-2294-4E81-BAFB-FEF6E37AED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4724400"/>
            <a:ext cx="412750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cxnSp>
        <p:nvCxnSpPr>
          <p:cNvPr id="19478" name="Straight Arrow Connector 10283">
            <a:extLst>
              <a:ext uri="{FF2B5EF4-FFF2-40B4-BE49-F238E27FC236}">
                <a16:creationId xmlns:a16="http://schemas.microsoft.com/office/drawing/2014/main" id="{0423D1B5-1ADC-461B-9710-F35C358CA75C}"/>
              </a:ext>
            </a:extLst>
          </p:cNvPr>
          <p:cNvCxnSpPr>
            <a:cxnSpLocks noChangeShapeType="1"/>
            <a:stCxn id="4" idx="3"/>
            <a:endCxn id="39" idx="1"/>
          </p:cNvCxnSpPr>
          <p:nvPr/>
        </p:nvCxnSpPr>
        <p:spPr bwMode="auto">
          <a:xfrm>
            <a:off x="2356555" y="3959578"/>
            <a:ext cx="2215445" cy="1065"/>
          </a:xfrm>
          <a:prstGeom prst="straightConnector1">
            <a:avLst/>
          </a:prstGeom>
          <a:noFill/>
          <a:ln w="76200" algn="ctr">
            <a:solidFill>
              <a:schemeClr val="tx2">
                <a:lumMod val="50000"/>
                <a:lumOff val="50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9479" name="TextBox 87">
            <a:extLst>
              <a:ext uri="{FF2B5EF4-FFF2-40B4-BE49-F238E27FC236}">
                <a16:creationId xmlns:a16="http://schemas.microsoft.com/office/drawing/2014/main" id="{53EA657E-CD0A-453B-A7A5-7ECDE24A24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43800" y="3124200"/>
            <a:ext cx="6191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altLang="en-US" dirty="0"/>
              <a:t>Max</a:t>
            </a:r>
          </a:p>
        </p:txBody>
      </p:sp>
      <p:sp>
        <p:nvSpPr>
          <p:cNvPr id="19480" name="TextBox 89">
            <a:extLst>
              <a:ext uri="{FF2B5EF4-FFF2-40B4-BE49-F238E27FC236}">
                <a16:creationId xmlns:a16="http://schemas.microsoft.com/office/drawing/2014/main" id="{E8735F89-546B-43AE-A94C-24B7661ECD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91400" y="5791200"/>
            <a:ext cx="67151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altLang="en-US" dirty="0"/>
              <a:t>Total</a:t>
            </a:r>
          </a:p>
        </p:txBody>
      </p:sp>
      <p:sp>
        <p:nvSpPr>
          <p:cNvPr id="19481" name="TextBox 90">
            <a:extLst>
              <a:ext uri="{FF2B5EF4-FFF2-40B4-BE49-F238E27FC236}">
                <a16:creationId xmlns:a16="http://schemas.microsoft.com/office/drawing/2014/main" id="{5CF9E82F-BFDF-44FC-8ADC-9FAD74D4E6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43600" y="3581400"/>
            <a:ext cx="13716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altLang="en-US" dirty="0"/>
              <a:t>Load	1</a:t>
            </a:r>
          </a:p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altLang="en-US" dirty="0"/>
              <a:t>	    + 1</a:t>
            </a:r>
          </a:p>
        </p:txBody>
      </p:sp>
      <p:cxnSp>
        <p:nvCxnSpPr>
          <p:cNvPr id="19483" name="Straight Arrow Connector 94">
            <a:extLst>
              <a:ext uri="{FF2B5EF4-FFF2-40B4-BE49-F238E27FC236}">
                <a16:creationId xmlns:a16="http://schemas.microsoft.com/office/drawing/2014/main" id="{AAC9E80A-D001-482B-9322-8065FBB29816}"/>
              </a:ext>
            </a:extLst>
          </p:cNvPr>
          <p:cNvCxnSpPr>
            <a:cxnSpLocks/>
            <a:stCxn id="39" idx="2"/>
            <a:endCxn id="40" idx="0"/>
          </p:cNvCxnSpPr>
          <p:nvPr/>
        </p:nvCxnSpPr>
        <p:spPr bwMode="auto">
          <a:xfrm flipH="1">
            <a:off x="1825888" y="4491131"/>
            <a:ext cx="3276600" cy="1071469"/>
          </a:xfrm>
          <a:prstGeom prst="straightConnector1">
            <a:avLst/>
          </a:prstGeom>
          <a:noFill/>
          <a:ln w="76200" algn="ctr">
            <a:solidFill>
              <a:srgbClr val="FFC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7" name="Arc 96">
            <a:extLst>
              <a:ext uri="{FF2B5EF4-FFF2-40B4-BE49-F238E27FC236}">
                <a16:creationId xmlns:a16="http://schemas.microsoft.com/office/drawing/2014/main" id="{968E3273-D9F5-4E16-8718-8BE525196D22}"/>
              </a:ext>
            </a:extLst>
          </p:cNvPr>
          <p:cNvSpPr/>
          <p:nvPr/>
        </p:nvSpPr>
        <p:spPr bwMode="auto">
          <a:xfrm rot="5400000">
            <a:off x="4115810" y="3351792"/>
            <a:ext cx="3045979" cy="2438399"/>
          </a:xfrm>
          <a:prstGeom prst="arc">
            <a:avLst/>
          </a:prstGeom>
          <a:noFill/>
          <a:ln w="50800" cap="flat" cmpd="sng" algn="ctr">
            <a:solidFill>
              <a:schemeClr val="tx1"/>
            </a:solidFill>
            <a:prstDash val="dash"/>
            <a:round/>
            <a:headEnd type="triangle" w="med" len="med"/>
            <a:tailEnd type="none" w="med" len="med"/>
          </a:ln>
          <a:effectLst/>
        </p:spPr>
        <p:txBody>
          <a:bodyPr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en-US"/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4953000"/>
            <a:ext cx="1165384" cy="1060848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430155"/>
            <a:ext cx="1060976" cy="1060976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5562600"/>
            <a:ext cx="1060976" cy="1060976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5638800"/>
            <a:ext cx="1060976" cy="1060976"/>
          </a:xfrm>
          <a:prstGeom prst="rect">
            <a:avLst/>
          </a:prstGeom>
        </p:spPr>
      </p:pic>
      <p:sp>
        <p:nvSpPr>
          <p:cNvPr id="100" name="TextBox 10281">
            <a:extLst>
              <a:ext uri="{FF2B5EF4-FFF2-40B4-BE49-F238E27FC236}">
                <a16:creationId xmlns:a16="http://schemas.microsoft.com/office/drawing/2014/main" id="{0DD36E85-1A6A-486A-82A3-88B07DCF81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19400" y="3048000"/>
            <a:ext cx="3127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altLang="en-US" dirty="0"/>
              <a:t>8</a:t>
            </a:r>
          </a:p>
        </p:txBody>
      </p:sp>
      <p:sp>
        <p:nvSpPr>
          <p:cNvPr id="101" name="Rectangle 2">
            <a:extLst>
              <a:ext uri="{FF2B5EF4-FFF2-40B4-BE49-F238E27FC236}">
                <a16:creationId xmlns:a16="http://schemas.microsoft.com/office/drawing/2014/main" id="{FED2CED5-EA50-4775-808C-DB870FFB64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147763"/>
            <a:ext cx="8224838" cy="1082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indent="4763"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altLang="en-US" dirty="0"/>
              <a:t>A failure elsewhere cause power to be redirected to             the transformer </a:t>
            </a:r>
          </a:p>
        </p:txBody>
      </p:sp>
      <p:pic>
        <p:nvPicPr>
          <p:cNvPr id="76" name="Picture 7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0" y="2209800"/>
            <a:ext cx="1060976" cy="106097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3429000"/>
            <a:ext cx="1061155" cy="1061155"/>
          </a:xfrm>
          <a:prstGeom prst="rect">
            <a:avLst/>
          </a:prstGeom>
        </p:spPr>
      </p:pic>
      <p:pic>
        <p:nvPicPr>
          <p:cNvPr id="42" name="Picture 29">
            <a:extLst>
              <a:ext uri="{FF2B5EF4-FFF2-40B4-BE49-F238E27FC236}">
                <a16:creationId xmlns:a16="http://schemas.microsoft.com/office/drawing/2014/main" id="{6D7EB2AE-779D-4387-9BE9-17B060F350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4800600"/>
            <a:ext cx="412750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3" name="Arc 42">
            <a:extLst>
              <a:ext uri="{FF2B5EF4-FFF2-40B4-BE49-F238E27FC236}">
                <a16:creationId xmlns:a16="http://schemas.microsoft.com/office/drawing/2014/main" id="{02F86ECC-964A-40FF-8C0E-521CD930C00C}"/>
              </a:ext>
            </a:extLst>
          </p:cNvPr>
          <p:cNvSpPr/>
          <p:nvPr/>
        </p:nvSpPr>
        <p:spPr bwMode="auto">
          <a:xfrm rot="5400000">
            <a:off x="990599" y="609600"/>
            <a:ext cx="3124199" cy="8001001"/>
          </a:xfrm>
          <a:prstGeom prst="arc">
            <a:avLst>
              <a:gd name="adj1" fmla="val 16200000"/>
              <a:gd name="adj2" fmla="val 0"/>
            </a:avLst>
          </a:prstGeom>
          <a:noFill/>
          <a:ln w="50800" cap="flat" cmpd="sng" algn="ctr">
            <a:solidFill>
              <a:schemeClr val="tx1"/>
            </a:solidFill>
            <a:prstDash val="dash"/>
            <a:round/>
            <a:headEnd type="triangle" w="med" len="med"/>
            <a:tailEnd type="none" w="med" len="med"/>
          </a:ln>
          <a:effectLst/>
        </p:spPr>
        <p:txBody>
          <a:bodyPr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572152"/>
      </p:ext>
    </p:extLst>
  </p:cSld>
  <p:clrMapOvr>
    <a:masterClrMapping/>
  </p:clrMapOvr>
  <p:transition spd="slow">
    <p:wipe dir="r"/>
  </p:transition>
</p:sld>
</file>

<file path=ppt/theme/theme1.xml><?xml version="1.0" encoding="utf-8"?>
<a:theme xmlns:a="http://schemas.openxmlformats.org/drawingml/2006/main" name="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en-US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cs typeface="Arial" panose="020B060402020202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en-US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cs typeface="Arial" panose="020B0604020202020204" pitchFamily="34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1232</TotalTime>
  <Words>1015</Words>
  <Application>Microsoft Office PowerPoint</Application>
  <PresentationFormat>On-screen Show (4:3)</PresentationFormat>
  <Paragraphs>161</Paragraphs>
  <Slides>26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9" baseType="lpstr">
      <vt:lpstr>Arial</vt:lpstr>
      <vt:lpstr>Times New Roman</vt:lpstr>
      <vt:lpstr>Office Theme</vt:lpstr>
      <vt:lpstr>Smart Grid Vulnerability Analysis Methods</vt:lpstr>
      <vt:lpstr>Consider, if you Will…</vt:lpstr>
      <vt:lpstr>Definitions</vt:lpstr>
      <vt:lpstr>Definitions</vt:lpstr>
      <vt:lpstr>PowerPoint Presentation</vt:lpstr>
      <vt:lpstr>PowerPoint Presentation</vt:lpstr>
      <vt:lpstr>Background Information</vt:lpstr>
      <vt:lpstr>Cascade: an Example</vt:lpstr>
      <vt:lpstr>Cascade: an Example</vt:lpstr>
      <vt:lpstr>Cascade: an Example</vt:lpstr>
      <vt:lpstr>Cascade: an Example</vt:lpstr>
      <vt:lpstr>Research Question</vt:lpstr>
      <vt:lpstr>Research Problem</vt:lpstr>
      <vt:lpstr>What Can We Do?</vt:lpstr>
      <vt:lpstr>Thinking Like an Attacker</vt:lpstr>
      <vt:lpstr>Priorities</vt:lpstr>
      <vt:lpstr>Priorities</vt:lpstr>
      <vt:lpstr>Thinking Like an Attacker</vt:lpstr>
      <vt:lpstr>System Model: What’s Important?</vt:lpstr>
      <vt:lpstr>Factors</vt:lpstr>
      <vt:lpstr>System Model</vt:lpstr>
      <vt:lpstr>Weight</vt:lpstr>
      <vt:lpstr>Capacity</vt:lpstr>
      <vt:lpstr>Capacity</vt:lpstr>
      <vt:lpstr>Cost</vt:lpstr>
      <vt:lpstr>Image 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Wyatt Ward</dc:creator>
  <cp:lastModifiedBy>wyatt</cp:lastModifiedBy>
  <cp:revision>145</cp:revision>
  <cp:lastPrinted>1601-01-01T00:00:00Z</cp:lastPrinted>
  <dcterms:created xsi:type="dcterms:W3CDTF">2020-02-11T17:09:54Z</dcterms:created>
  <dcterms:modified xsi:type="dcterms:W3CDTF">2020-04-10T23:18:38Z</dcterms:modified>
</cp:coreProperties>
</file>